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4" r:id="rId18"/>
    <p:sldId id="275" r:id="rId19"/>
    <p:sldId id="279" r:id="rId20"/>
    <p:sldId id="280" r:id="rId21"/>
    <p:sldId id="281" r:id="rId22"/>
    <p:sldId id="282" r:id="rId23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35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653590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4042901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555821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341933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404173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993464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648470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2629103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629422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593307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1248431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326F7-0F9C-0D4C-99B8-93C8E4A9007B}" type="datetimeFigureOut">
              <a:rPr lang="en-AE" smtClean="0"/>
              <a:t>12/28/18</a:t>
            </a:fld>
            <a:endParaRPr lang="en-A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897E98-C5AA-4746-93AA-0E1D329E7807}" type="slidenum">
              <a:rPr lang="en-AE" smtClean="0"/>
              <a:t>‹#›</a:t>
            </a:fld>
            <a:endParaRPr lang="en-AE"/>
          </a:p>
        </p:txBody>
      </p:sp>
    </p:spTree>
    <p:extLst>
      <p:ext uri="{BB962C8B-B14F-4D97-AF65-F5344CB8AC3E}">
        <p14:creationId xmlns:p14="http://schemas.microsoft.com/office/powerpoint/2010/main" val="3695784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32.png"/><Relationship Id="rId3" Type="http://schemas.openxmlformats.org/officeDocument/2006/relationships/image" Target="../media/image26.png"/><Relationship Id="rId7" Type="http://schemas.openxmlformats.org/officeDocument/2006/relationships/image" Target="../media/image10.png"/><Relationship Id="rId12" Type="http://schemas.openxmlformats.org/officeDocument/2006/relationships/image" Target="../media/image3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svg"/><Relationship Id="rId11" Type="http://schemas.openxmlformats.org/officeDocument/2006/relationships/image" Target="../media/image30.png"/><Relationship Id="rId5" Type="http://schemas.openxmlformats.org/officeDocument/2006/relationships/image" Target="../media/image19.png"/><Relationship Id="rId10" Type="http://schemas.openxmlformats.org/officeDocument/2006/relationships/image" Target="../media/image29.png"/><Relationship Id="rId4" Type="http://schemas.openxmlformats.org/officeDocument/2006/relationships/image" Target="../media/image27.png"/><Relationship Id="rId9" Type="http://schemas.openxmlformats.org/officeDocument/2006/relationships/image" Target="../media/image28.png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15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64FFA8-9338-EF4F-8EA6-77E20143C804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26C276B-A81C-934E-B4A0-29EF37DBA6B2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E6166F-B65D-B44E-8BD4-4E4275924D10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EE6C18-D96A-0849-A293-B2F1A103C0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64" y="2067617"/>
            <a:ext cx="3086070" cy="663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738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9F44863A-4A7D-A7D5-DD41-35E2D733BC9F}"/>
              </a:ext>
            </a:extLst>
          </p:cNvPr>
          <p:cNvSpPr/>
          <p:nvPr/>
        </p:nvSpPr>
        <p:spPr>
          <a:xfrm>
            <a:off x="1941052" y="2829639"/>
            <a:ext cx="2975895" cy="5961505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FBAD46-FFBB-C252-C6C3-9E4FE556C425}"/>
              </a:ext>
            </a:extLst>
          </p:cNvPr>
          <p:cNvSpPr txBox="1"/>
          <p:nvPr/>
        </p:nvSpPr>
        <p:spPr>
          <a:xfrm>
            <a:off x="2093766" y="3066713"/>
            <a:ext cx="276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&lt;</a:t>
            </a:r>
            <a:endParaRPr lang="en-U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D56D77-0E64-7911-BFF5-41812416202D}"/>
              </a:ext>
            </a:extLst>
          </p:cNvPr>
          <p:cNvSpPr txBox="1"/>
          <p:nvPr/>
        </p:nvSpPr>
        <p:spPr>
          <a:xfrm>
            <a:off x="2932616" y="3105185"/>
            <a:ext cx="12840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BANK CONNECTIONS</a:t>
            </a:r>
            <a:endParaRPr lang="en-UA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284FAD-0135-0DEE-A678-E8D63A7196E1}"/>
              </a:ext>
            </a:extLst>
          </p:cNvPr>
          <p:cNvSpPr txBox="1"/>
          <p:nvPr/>
        </p:nvSpPr>
        <p:spPr>
          <a:xfrm>
            <a:off x="2258498" y="3605550"/>
            <a:ext cx="2529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Bank connections and services are used to easily create shared expenses from transactions</a:t>
            </a:r>
            <a:endParaRPr lang="en-UA" sz="7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1EBD21-153F-D08C-293D-210DEE9E6686}"/>
              </a:ext>
            </a:extLst>
          </p:cNvPr>
          <p:cNvSpPr txBox="1"/>
          <p:nvPr/>
        </p:nvSpPr>
        <p:spPr>
          <a:xfrm>
            <a:off x="2258498" y="3913327"/>
            <a:ext cx="12840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YOUR CONNECTIONS</a:t>
            </a:r>
            <a:endParaRPr lang="en-UA" sz="900" dirty="0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6132156E-C63F-C587-1FC5-C7647B1679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0054" y="4182860"/>
            <a:ext cx="198000" cy="19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84CE2-ED69-57DE-B478-885C80BC2EB1}"/>
              </a:ext>
            </a:extLst>
          </p:cNvPr>
          <p:cNvSpPr txBox="1"/>
          <p:nvPr/>
        </p:nvSpPr>
        <p:spPr>
          <a:xfrm>
            <a:off x="2575944" y="4150028"/>
            <a:ext cx="128406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CURRENT</a:t>
            </a:r>
            <a:endParaRPr lang="en-UA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C336B9-7A5D-8BDD-E711-14816EF14664}"/>
              </a:ext>
            </a:extLst>
          </p:cNvPr>
          <p:cNvSpPr txBox="1"/>
          <p:nvPr/>
        </p:nvSpPr>
        <p:spPr>
          <a:xfrm>
            <a:off x="4404041" y="4166444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D0C8664-1A55-E523-9C1D-1089C112E9AD}"/>
              </a:ext>
            </a:extLst>
          </p:cNvPr>
          <p:cNvSpPr txBox="1"/>
          <p:nvPr/>
        </p:nvSpPr>
        <p:spPr>
          <a:xfrm>
            <a:off x="2595168" y="4677207"/>
            <a:ext cx="252968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Add bank or service</a:t>
            </a:r>
            <a:endParaRPr lang="en-UA" sz="7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759B47F-A182-C817-C35A-7A79CDB998E0}"/>
              </a:ext>
            </a:extLst>
          </p:cNvPr>
          <p:cNvSpPr txBox="1"/>
          <p:nvPr/>
        </p:nvSpPr>
        <p:spPr>
          <a:xfrm>
            <a:off x="2257795" y="5090666"/>
            <a:ext cx="11198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u="sng" dirty="0"/>
              <a:t>Terms and conditions</a:t>
            </a:r>
            <a:endParaRPr lang="en-UA" sz="600" u="sng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9E0845-2E97-2774-8353-D227B04AA0EE}"/>
              </a:ext>
            </a:extLst>
          </p:cNvPr>
          <p:cNvSpPr txBox="1"/>
          <p:nvPr/>
        </p:nvSpPr>
        <p:spPr>
          <a:xfrm>
            <a:off x="3096840" y="5088295"/>
            <a:ext cx="111984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u="sng" dirty="0"/>
              <a:t>Privacy policy</a:t>
            </a:r>
            <a:endParaRPr lang="en-UA" sz="600" u="sng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4606153-BE7C-CAF2-230E-8E9B3B8630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271" y="4710707"/>
            <a:ext cx="198000" cy="198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26CE985-BE73-E44D-BE4B-2C82FAAC773E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DA68FA9-3241-F044-BDE7-806AF085C85C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EED827F-DF59-214F-B5F1-86FC5B4AA054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594898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2CF5DF66-9BFA-CA19-8C6B-67709A07D1D6}"/>
              </a:ext>
            </a:extLst>
          </p:cNvPr>
          <p:cNvSpPr/>
          <p:nvPr/>
        </p:nvSpPr>
        <p:spPr>
          <a:xfrm>
            <a:off x="1941052" y="2210681"/>
            <a:ext cx="2975895" cy="6351249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AFDD246-824D-B836-EA44-98BFB418B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294" y="4524812"/>
            <a:ext cx="587410" cy="5874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8D9336-1EA1-2F67-78D2-B44CD6BC0BC1}"/>
              </a:ext>
            </a:extLst>
          </p:cNvPr>
          <p:cNvSpPr txBox="1"/>
          <p:nvPr/>
        </p:nvSpPr>
        <p:spPr>
          <a:xfrm>
            <a:off x="2789717" y="5382879"/>
            <a:ext cx="12785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Expense created</a:t>
            </a:r>
            <a:endParaRPr lang="en-UA" sz="12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03C5CE-3FDF-5EC4-7E4C-95733CA30DDA}"/>
              </a:ext>
            </a:extLst>
          </p:cNvPr>
          <p:cNvSpPr txBox="1"/>
          <p:nvPr/>
        </p:nvSpPr>
        <p:spPr>
          <a:xfrm>
            <a:off x="2285594" y="5596032"/>
            <a:ext cx="2358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/>
              <a:t>The expense has been added to the group and calculations have been updated</a:t>
            </a:r>
            <a:endParaRPr lang="en-UA" sz="9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91604CB-0B67-7512-FC69-2A48257269DF}"/>
              </a:ext>
            </a:extLst>
          </p:cNvPr>
          <p:cNvSpPr/>
          <p:nvPr/>
        </p:nvSpPr>
        <p:spPr>
          <a:xfrm>
            <a:off x="2055458" y="7999759"/>
            <a:ext cx="2747082" cy="320532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900" b="1" dirty="0"/>
              <a:t>DONE</a:t>
            </a:r>
            <a:endParaRPr lang="ru-RU" sz="9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31E950-FF79-B849-90A9-AC0297EA518F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E0F4A3-9B78-B042-93F1-450F4A6A220F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34DD2E-5AA3-A44F-9C92-504469645A8E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585256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2B3F4412-7286-77DF-AC37-669EA01D8462}"/>
              </a:ext>
            </a:extLst>
          </p:cNvPr>
          <p:cNvSpPr/>
          <p:nvPr/>
        </p:nvSpPr>
        <p:spPr>
          <a:xfrm>
            <a:off x="2020512" y="2333651"/>
            <a:ext cx="2816977" cy="6372453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76CBFED-585F-6ED9-D106-1F038753DC6F}"/>
              </a:ext>
            </a:extLst>
          </p:cNvPr>
          <p:cNvSpPr txBox="1"/>
          <p:nvPr/>
        </p:nvSpPr>
        <p:spPr>
          <a:xfrm>
            <a:off x="2111952" y="3020910"/>
            <a:ext cx="18518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Example of expenses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706A08-4218-03D9-7708-9A60526A044B}"/>
              </a:ext>
            </a:extLst>
          </p:cNvPr>
          <p:cNvSpPr txBox="1"/>
          <p:nvPr/>
        </p:nvSpPr>
        <p:spPr>
          <a:xfrm>
            <a:off x="4387741" y="2559244"/>
            <a:ext cx="276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…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DB25F27-C2B8-8905-A227-35C7EA474696}"/>
              </a:ext>
            </a:extLst>
          </p:cNvPr>
          <p:cNvSpPr txBox="1"/>
          <p:nvPr/>
        </p:nvSpPr>
        <p:spPr>
          <a:xfrm>
            <a:off x="2064484" y="2559245"/>
            <a:ext cx="276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&lt;</a:t>
            </a:r>
            <a:endParaRPr lang="en-UA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DB3A1B-A393-E58B-C540-CA52354ABACB}"/>
              </a:ext>
            </a:extLst>
          </p:cNvPr>
          <p:cNvSpPr txBox="1"/>
          <p:nvPr/>
        </p:nvSpPr>
        <p:spPr>
          <a:xfrm>
            <a:off x="4317579" y="3020909"/>
            <a:ext cx="4166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$0</a:t>
            </a:r>
            <a:endParaRPr lang="ru-RU" sz="1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B59181-3D1E-876D-0BEF-E3200921443C}"/>
              </a:ext>
            </a:extLst>
          </p:cNvPr>
          <p:cNvSpPr txBox="1"/>
          <p:nvPr/>
        </p:nvSpPr>
        <p:spPr>
          <a:xfrm>
            <a:off x="2147903" y="3777606"/>
            <a:ext cx="7150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EXPENSES</a:t>
            </a:r>
            <a:endParaRPr lang="en-UA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936A03-2AB9-907E-6285-836F64D7736B}"/>
              </a:ext>
            </a:extLst>
          </p:cNvPr>
          <p:cNvSpPr txBox="1"/>
          <p:nvPr/>
        </p:nvSpPr>
        <p:spPr>
          <a:xfrm>
            <a:off x="3037888" y="3782674"/>
            <a:ext cx="8019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STANDINGS</a:t>
            </a:r>
            <a:endParaRPr lang="en-UA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9BD8E3-0E91-97D6-5285-019BDF109537}"/>
              </a:ext>
            </a:extLst>
          </p:cNvPr>
          <p:cNvSpPr txBox="1"/>
          <p:nvPr/>
        </p:nvSpPr>
        <p:spPr>
          <a:xfrm>
            <a:off x="3986754" y="3786538"/>
            <a:ext cx="80197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PAYMENTS</a:t>
            </a:r>
            <a:endParaRPr lang="en-UA" sz="900" dirty="0"/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3748B9FD-CC0E-24B2-A61D-C204684B2A8F}"/>
              </a:ext>
            </a:extLst>
          </p:cNvPr>
          <p:cNvSpPr/>
          <p:nvPr/>
        </p:nvSpPr>
        <p:spPr>
          <a:xfrm>
            <a:off x="2020511" y="4026302"/>
            <a:ext cx="2816977" cy="4117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3A089810-103C-0BD1-6C4E-C0959F43D09B}"/>
              </a:ext>
            </a:extLst>
          </p:cNvPr>
          <p:cNvSpPr/>
          <p:nvPr/>
        </p:nvSpPr>
        <p:spPr>
          <a:xfrm>
            <a:off x="3230350" y="7905265"/>
            <a:ext cx="389362" cy="37957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Oval 9">
            <a:extLst>
              <a:ext uri="{FF2B5EF4-FFF2-40B4-BE49-F238E27FC236}">
                <a16:creationId xmlns:a16="http://schemas.microsoft.com/office/drawing/2014/main" id="{71FBD82F-3165-7BEC-DFF3-91C708F82AEB}"/>
              </a:ext>
            </a:extLst>
          </p:cNvPr>
          <p:cNvSpPr/>
          <p:nvPr/>
        </p:nvSpPr>
        <p:spPr>
          <a:xfrm>
            <a:off x="2244630" y="3394416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B743E38-20C0-14FE-4606-9A8FE3CE84AD}"/>
              </a:ext>
            </a:extLst>
          </p:cNvPr>
          <p:cNvSpPr txBox="1"/>
          <p:nvPr/>
        </p:nvSpPr>
        <p:spPr>
          <a:xfrm>
            <a:off x="2220902" y="3407354"/>
            <a:ext cx="3382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A" sz="900" dirty="0"/>
              <a:t>NC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ED25A8C1-1890-9E8F-BFA5-1144BA6E162B}"/>
              </a:ext>
            </a:extLst>
          </p:cNvPr>
          <p:cNvSpPr/>
          <p:nvPr/>
        </p:nvSpPr>
        <p:spPr>
          <a:xfrm>
            <a:off x="2111952" y="4182143"/>
            <a:ext cx="2676775" cy="42439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14684E9-8DD5-C5DD-D648-B3A0D237F9F1}"/>
              </a:ext>
            </a:extLst>
          </p:cNvPr>
          <p:cNvSpPr txBox="1"/>
          <p:nvPr/>
        </p:nvSpPr>
        <p:spPr>
          <a:xfrm>
            <a:off x="2454574" y="4173211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Group invite ink is active</a:t>
            </a:r>
            <a:endParaRPr lang="en-UA" sz="9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5242F17-34CE-A5E2-6C32-521410799094}"/>
              </a:ext>
            </a:extLst>
          </p:cNvPr>
          <p:cNvSpPr txBox="1"/>
          <p:nvPr/>
        </p:nvSpPr>
        <p:spPr>
          <a:xfrm>
            <a:off x="2454574" y="4306149"/>
            <a:ext cx="2529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Expenses will only include current group members </a:t>
            </a:r>
          </a:p>
          <a:p>
            <a:r>
              <a:rPr lang="en-US" sz="700" dirty="0"/>
              <a:t>Learn more</a:t>
            </a:r>
            <a:endParaRPr lang="en-UA" sz="700" dirty="0"/>
          </a:p>
        </p:txBody>
      </p:sp>
      <p:sp>
        <p:nvSpPr>
          <p:cNvPr id="21" name="Oval 9">
            <a:extLst>
              <a:ext uri="{FF2B5EF4-FFF2-40B4-BE49-F238E27FC236}">
                <a16:creationId xmlns:a16="http://schemas.microsoft.com/office/drawing/2014/main" id="{0B1C6C8E-46F5-CCFA-EC75-0753C7A64003}"/>
              </a:ext>
            </a:extLst>
          </p:cNvPr>
          <p:cNvSpPr/>
          <p:nvPr/>
        </p:nvSpPr>
        <p:spPr>
          <a:xfrm>
            <a:off x="2184235" y="4265988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2" name="Oval 9">
            <a:extLst>
              <a:ext uri="{FF2B5EF4-FFF2-40B4-BE49-F238E27FC236}">
                <a16:creationId xmlns:a16="http://schemas.microsoft.com/office/drawing/2014/main" id="{5F2F0C0F-5358-B6BB-0035-60255425C9D9}"/>
              </a:ext>
            </a:extLst>
          </p:cNvPr>
          <p:cNvSpPr/>
          <p:nvPr/>
        </p:nvSpPr>
        <p:spPr>
          <a:xfrm>
            <a:off x="2245197" y="4326515"/>
            <a:ext cx="133814" cy="13084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E65F2F-83F9-88A3-B6EF-900085B2B5BA}"/>
              </a:ext>
            </a:extLst>
          </p:cNvPr>
          <p:cNvSpPr txBox="1"/>
          <p:nvPr/>
        </p:nvSpPr>
        <p:spPr>
          <a:xfrm>
            <a:off x="2211591" y="4291908"/>
            <a:ext cx="20609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i</a:t>
            </a:r>
            <a:endParaRPr lang="en-UA" sz="7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E4D9DBB-6D5E-442E-8668-5D06C0EFC94D}"/>
              </a:ext>
            </a:extLst>
          </p:cNvPr>
          <p:cNvSpPr txBox="1"/>
          <p:nvPr/>
        </p:nvSpPr>
        <p:spPr>
          <a:xfrm>
            <a:off x="2048507" y="4705446"/>
            <a:ext cx="13083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DATE OF TRANSACTION</a:t>
            </a:r>
            <a:endParaRPr lang="en-UA" sz="900" dirty="0"/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B51E1111-CCBD-9F6F-F57A-4477A7CCA243}"/>
              </a:ext>
            </a:extLst>
          </p:cNvPr>
          <p:cNvSpPr/>
          <p:nvPr/>
        </p:nvSpPr>
        <p:spPr>
          <a:xfrm>
            <a:off x="2111952" y="4967066"/>
            <a:ext cx="2676775" cy="77000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39C1D4-3090-6F05-10DA-8F2752C2FD17}"/>
              </a:ext>
            </a:extLst>
          </p:cNvPr>
          <p:cNvSpPr txBox="1"/>
          <p:nvPr/>
        </p:nvSpPr>
        <p:spPr>
          <a:xfrm>
            <a:off x="2454574" y="4958134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Transaction details</a:t>
            </a:r>
            <a:endParaRPr lang="en-UA" sz="90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E0BD478-5107-46C7-8DCF-E57A5F8304B1}"/>
              </a:ext>
            </a:extLst>
          </p:cNvPr>
          <p:cNvSpPr txBox="1"/>
          <p:nvPr/>
        </p:nvSpPr>
        <p:spPr>
          <a:xfrm>
            <a:off x="2454574" y="5139470"/>
            <a:ext cx="252968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Transaction date</a:t>
            </a:r>
            <a:endParaRPr lang="en-UA" sz="700" dirty="0"/>
          </a:p>
        </p:txBody>
      </p:sp>
      <p:sp>
        <p:nvSpPr>
          <p:cNvPr id="28" name="Oval 9">
            <a:extLst>
              <a:ext uri="{FF2B5EF4-FFF2-40B4-BE49-F238E27FC236}">
                <a16:creationId xmlns:a16="http://schemas.microsoft.com/office/drawing/2014/main" id="{DAFF7363-B143-BB31-9834-6DAF9C68FF70}"/>
              </a:ext>
            </a:extLst>
          </p:cNvPr>
          <p:cNvSpPr/>
          <p:nvPr/>
        </p:nvSpPr>
        <p:spPr>
          <a:xfrm>
            <a:off x="2184235" y="5050911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BB1EC4-78A8-F5C9-41F0-697948907427}"/>
              </a:ext>
            </a:extLst>
          </p:cNvPr>
          <p:cNvSpPr txBox="1"/>
          <p:nvPr/>
        </p:nvSpPr>
        <p:spPr>
          <a:xfrm>
            <a:off x="2136797" y="5461130"/>
            <a:ext cx="9974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You and 0 friend</a:t>
            </a:r>
            <a:endParaRPr lang="en-UA" sz="9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2E68717-D731-9F52-BCEA-8579E1264FF9}"/>
              </a:ext>
            </a:extLst>
          </p:cNvPr>
          <p:cNvSpPr txBox="1"/>
          <p:nvPr/>
        </p:nvSpPr>
        <p:spPr>
          <a:xfrm>
            <a:off x="3714739" y="5455279"/>
            <a:ext cx="99746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Paid person info</a:t>
            </a:r>
            <a:endParaRPr lang="en-UA" sz="900" b="1" dirty="0"/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91293D97-F39D-6C09-EBE5-555F9608B2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5022" y="5096216"/>
            <a:ext cx="166194" cy="16619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A540F24-F07F-8CFA-D428-D4E4EA2F7BF3}"/>
              </a:ext>
            </a:extLst>
          </p:cNvPr>
          <p:cNvSpPr txBox="1"/>
          <p:nvPr/>
        </p:nvSpPr>
        <p:spPr>
          <a:xfrm>
            <a:off x="3230349" y="7791993"/>
            <a:ext cx="338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+</a:t>
            </a:r>
            <a:endParaRPr lang="en-UA" sz="32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6417A73-2836-B94C-A940-0F800351889E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A15383A-CED1-5C4B-9ECD-58240D7107A7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C78AE9B-D6CB-4243-AA78-7924B98C746B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2939929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8851E97D-BC4F-3117-0733-BCB24D738BC0}"/>
              </a:ext>
            </a:extLst>
          </p:cNvPr>
          <p:cNvSpPr/>
          <p:nvPr/>
        </p:nvSpPr>
        <p:spPr>
          <a:xfrm>
            <a:off x="2020511" y="2179971"/>
            <a:ext cx="2816977" cy="6372453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13397B-11DE-C52A-CE9F-E449710F9B3F}"/>
              </a:ext>
            </a:extLst>
          </p:cNvPr>
          <p:cNvSpPr txBox="1"/>
          <p:nvPr/>
        </p:nvSpPr>
        <p:spPr>
          <a:xfrm>
            <a:off x="2833537" y="2571633"/>
            <a:ext cx="13945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PAYMENT INFO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3799C6-4246-79DE-49E1-175C2CC7C41C}"/>
              </a:ext>
            </a:extLst>
          </p:cNvPr>
          <p:cNvSpPr txBox="1"/>
          <p:nvPr/>
        </p:nvSpPr>
        <p:spPr>
          <a:xfrm>
            <a:off x="4280676" y="2576201"/>
            <a:ext cx="5532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Edit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3D5C87-AA6C-3143-8323-4F8788F416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245" y="2638600"/>
            <a:ext cx="180000" cy="180000"/>
          </a:xfrm>
          <a:prstGeom prst="rect">
            <a:avLst/>
          </a:prstGeom>
        </p:spPr>
      </p:pic>
      <p:sp>
        <p:nvSpPr>
          <p:cNvPr id="9" name="Oval 9">
            <a:extLst>
              <a:ext uri="{FF2B5EF4-FFF2-40B4-BE49-F238E27FC236}">
                <a16:creationId xmlns:a16="http://schemas.microsoft.com/office/drawing/2014/main" id="{E78C7227-840E-CD80-CA4C-2F74A2E6C770}"/>
              </a:ext>
            </a:extLst>
          </p:cNvPr>
          <p:cNvSpPr/>
          <p:nvPr/>
        </p:nvSpPr>
        <p:spPr>
          <a:xfrm>
            <a:off x="3203565" y="3099254"/>
            <a:ext cx="424876" cy="405264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002405-475A-E936-9471-E2420C70646E}"/>
              </a:ext>
            </a:extLst>
          </p:cNvPr>
          <p:cNvSpPr txBox="1"/>
          <p:nvPr/>
        </p:nvSpPr>
        <p:spPr>
          <a:xfrm>
            <a:off x="3240920" y="3164794"/>
            <a:ext cx="424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A" sz="1200" dirty="0"/>
              <a:t>NC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744BB2-ECC6-D507-F1B9-D4343E0F2BF3}"/>
              </a:ext>
            </a:extLst>
          </p:cNvPr>
          <p:cNvSpPr txBox="1"/>
          <p:nvPr/>
        </p:nvSpPr>
        <p:spPr>
          <a:xfrm>
            <a:off x="2452107" y="3631444"/>
            <a:ext cx="20025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PAYMENT DETAILS</a:t>
            </a:r>
          </a:p>
          <a:p>
            <a:pPr algn="ctr"/>
            <a:r>
              <a:rPr lang="en-US" sz="1400" dirty="0"/>
              <a:t>(amount, date, payment bank card info)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3FDC313-67C9-FB55-AE68-BEFC7557F03B}"/>
              </a:ext>
            </a:extLst>
          </p:cNvPr>
          <p:cNvSpPr txBox="1"/>
          <p:nvPr/>
        </p:nvSpPr>
        <p:spPr>
          <a:xfrm>
            <a:off x="3044187" y="4485523"/>
            <a:ext cx="95401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Transaction date</a:t>
            </a:r>
            <a:endParaRPr lang="en-UA" sz="7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6DA250-2245-01D9-6A11-DB9E8EE77058}"/>
              </a:ext>
            </a:extLst>
          </p:cNvPr>
          <p:cNvSpPr txBox="1"/>
          <p:nvPr/>
        </p:nvSpPr>
        <p:spPr>
          <a:xfrm>
            <a:off x="2335245" y="4740492"/>
            <a:ext cx="134821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Participants of transaction</a:t>
            </a:r>
            <a:endParaRPr lang="en-UA" sz="700" dirty="0"/>
          </a:p>
        </p:txBody>
      </p:sp>
      <p:sp>
        <p:nvSpPr>
          <p:cNvPr id="14" name="Oval 9">
            <a:extLst>
              <a:ext uri="{FF2B5EF4-FFF2-40B4-BE49-F238E27FC236}">
                <a16:creationId xmlns:a16="http://schemas.microsoft.com/office/drawing/2014/main" id="{B9D0CB5C-9AA6-FB73-FC18-0658CAD34B88}"/>
              </a:ext>
            </a:extLst>
          </p:cNvPr>
          <p:cNvSpPr/>
          <p:nvPr/>
        </p:nvSpPr>
        <p:spPr>
          <a:xfrm>
            <a:off x="2425245" y="5037284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FCC928-0F3D-BA16-E5A1-E83BF265A4F9}"/>
              </a:ext>
            </a:extLst>
          </p:cNvPr>
          <p:cNvSpPr txBox="1"/>
          <p:nvPr/>
        </p:nvSpPr>
        <p:spPr>
          <a:xfrm>
            <a:off x="2396022" y="5050222"/>
            <a:ext cx="33824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A" sz="900" dirty="0"/>
              <a:t>NC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3B222D6-85B3-7C9E-33D8-C70907DE9770}"/>
              </a:ext>
            </a:extLst>
          </p:cNvPr>
          <p:cNvSpPr txBox="1"/>
          <p:nvPr/>
        </p:nvSpPr>
        <p:spPr>
          <a:xfrm>
            <a:off x="2687887" y="5060512"/>
            <a:ext cx="95401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Name of Customer</a:t>
            </a:r>
            <a:endParaRPr lang="en-UA" sz="7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4B46CE-5113-4D50-EAE4-4A3FD4DE10AE}"/>
              </a:ext>
            </a:extLst>
          </p:cNvPr>
          <p:cNvSpPr txBox="1"/>
          <p:nvPr/>
        </p:nvSpPr>
        <p:spPr>
          <a:xfrm>
            <a:off x="3965829" y="5057016"/>
            <a:ext cx="71958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Paid amount</a:t>
            </a:r>
            <a:endParaRPr lang="en-UA" sz="700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ADB2A75C-D007-E312-E6E4-94A0530506EC}"/>
              </a:ext>
            </a:extLst>
          </p:cNvPr>
          <p:cNvSpPr/>
          <p:nvPr/>
        </p:nvSpPr>
        <p:spPr>
          <a:xfrm>
            <a:off x="2396022" y="5585209"/>
            <a:ext cx="986590" cy="17445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C98746B-DD0D-A165-CE48-AA3B55D66DFA}"/>
              </a:ext>
            </a:extLst>
          </p:cNvPr>
          <p:cNvSpPr txBox="1"/>
          <p:nvPr/>
        </p:nvSpPr>
        <p:spPr>
          <a:xfrm>
            <a:off x="2474987" y="5572410"/>
            <a:ext cx="95401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Verified expense</a:t>
            </a:r>
            <a:endParaRPr lang="en-UA" sz="7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77F359B-83CA-852E-B958-E3E834A1ED15}"/>
              </a:ext>
            </a:extLst>
          </p:cNvPr>
          <p:cNvSpPr txBox="1"/>
          <p:nvPr/>
        </p:nvSpPr>
        <p:spPr>
          <a:xfrm>
            <a:off x="2335245" y="5838660"/>
            <a:ext cx="20502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Expense created from a verified bank transaction by (customer name) on (date)</a:t>
            </a:r>
            <a:endParaRPr lang="en-UA" sz="7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DF2107-152D-6840-98E7-8F8951DDDE1A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A13C11-1B59-3949-8DB1-37CC7EA86C9A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8612B93-740C-2640-94CE-8AD9F2F4BAD2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64768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557E1733-BDD5-EFBE-29B0-6647F880C95F}"/>
              </a:ext>
            </a:extLst>
          </p:cNvPr>
          <p:cNvSpPr/>
          <p:nvPr/>
        </p:nvSpPr>
        <p:spPr>
          <a:xfrm>
            <a:off x="2020511" y="2204273"/>
            <a:ext cx="2816977" cy="6372453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E1F0F4-4526-ADFE-E43F-430E9CB5CD05}"/>
              </a:ext>
            </a:extLst>
          </p:cNvPr>
          <p:cNvSpPr txBox="1"/>
          <p:nvPr/>
        </p:nvSpPr>
        <p:spPr>
          <a:xfrm>
            <a:off x="2917758" y="2595935"/>
            <a:ext cx="99855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GROUP NAME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97EDF46-0AA6-9A2F-F7A5-997912A074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9135" y="2632893"/>
            <a:ext cx="180000" cy="180000"/>
          </a:xfrm>
          <a:prstGeom prst="rect">
            <a:avLst/>
          </a:prstGeom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83C3F1BE-F167-1C3B-98D2-05473DF99E54}"/>
              </a:ext>
            </a:extLst>
          </p:cNvPr>
          <p:cNvSpPr/>
          <p:nvPr/>
        </p:nvSpPr>
        <p:spPr>
          <a:xfrm>
            <a:off x="2147785" y="3052016"/>
            <a:ext cx="2562428" cy="37899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367B0E-097F-048C-8A65-F1EF4BEAA967}"/>
              </a:ext>
            </a:extLst>
          </p:cNvPr>
          <p:cNvSpPr txBox="1"/>
          <p:nvPr/>
        </p:nvSpPr>
        <p:spPr>
          <a:xfrm>
            <a:off x="2199135" y="3114555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Give your group a name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0A5E48-C54F-353B-369E-1E70CB001680}"/>
              </a:ext>
            </a:extLst>
          </p:cNvPr>
          <p:cNvSpPr txBox="1"/>
          <p:nvPr/>
        </p:nvSpPr>
        <p:spPr>
          <a:xfrm>
            <a:off x="2104887" y="3490061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Name suggestions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551612A-7A11-95F0-16AF-C94E75336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3810256"/>
            <a:ext cx="198000" cy="19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46FCC997-28F7-99A1-F44C-A4E2661DAF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4102564"/>
            <a:ext cx="198000" cy="19800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E516FF0-AEF2-0D90-21C0-2A3B7F32D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4387801"/>
            <a:ext cx="198000" cy="19800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E7B725D-3B2D-D0EC-029B-BD6B48E2F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4673038"/>
            <a:ext cx="198000" cy="198000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3877D08F-63FF-45B9-925F-A25136258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4965346"/>
            <a:ext cx="198000" cy="19800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CC1CE68-7871-5AE7-7BBF-0B0AEF600B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5250583"/>
            <a:ext cx="198000" cy="198000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13B8E216-3563-A8DC-7C0B-4E9AD24CA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5541007"/>
            <a:ext cx="198000" cy="198000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5319DB7E-5B68-357A-FD52-1CAF6798F3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5831431"/>
            <a:ext cx="198000" cy="19800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F9852B5C-55E2-ACFB-B496-A8EDA442A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6139993"/>
            <a:ext cx="198000" cy="19800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5BD96B71-22DE-AC1E-4C91-5C1FB6610E6F}"/>
              </a:ext>
            </a:extLst>
          </p:cNvPr>
          <p:cNvSpPr txBox="1"/>
          <p:nvPr/>
        </p:nvSpPr>
        <p:spPr>
          <a:xfrm>
            <a:off x="2400594" y="3782298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ECD7327-A88D-8BFA-B48D-6B594CA15CA0}"/>
              </a:ext>
            </a:extLst>
          </p:cNvPr>
          <p:cNvSpPr txBox="1"/>
          <p:nvPr/>
        </p:nvSpPr>
        <p:spPr>
          <a:xfrm>
            <a:off x="2400594" y="4074606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2F0EEA8-C0BA-2B00-F0A2-D77A2876B1C7}"/>
              </a:ext>
            </a:extLst>
          </p:cNvPr>
          <p:cNvSpPr txBox="1"/>
          <p:nvPr/>
        </p:nvSpPr>
        <p:spPr>
          <a:xfrm>
            <a:off x="2412693" y="4359843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2BFF8DC-18A1-4E8D-E4D6-457970B668D4}"/>
              </a:ext>
            </a:extLst>
          </p:cNvPr>
          <p:cNvSpPr txBox="1"/>
          <p:nvPr/>
        </p:nvSpPr>
        <p:spPr>
          <a:xfrm>
            <a:off x="2412693" y="4639201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C1BC651-92F0-180D-90E8-5EEC9ABE0D55}"/>
              </a:ext>
            </a:extLst>
          </p:cNvPr>
          <p:cNvSpPr txBox="1"/>
          <p:nvPr/>
        </p:nvSpPr>
        <p:spPr>
          <a:xfrm>
            <a:off x="2412693" y="4931509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028AB766-709B-9AA0-A26D-3BEF08C774F8}"/>
              </a:ext>
            </a:extLst>
          </p:cNvPr>
          <p:cNvSpPr txBox="1"/>
          <p:nvPr/>
        </p:nvSpPr>
        <p:spPr>
          <a:xfrm>
            <a:off x="2424792" y="5216746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7CC55A6-39C2-3D15-2AA9-20AAC1B3F8D0}"/>
              </a:ext>
            </a:extLst>
          </p:cNvPr>
          <p:cNvSpPr txBox="1"/>
          <p:nvPr/>
        </p:nvSpPr>
        <p:spPr>
          <a:xfrm>
            <a:off x="2424792" y="5498531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0EDED27-E706-30DC-588D-655063564CCF}"/>
              </a:ext>
            </a:extLst>
          </p:cNvPr>
          <p:cNvSpPr txBox="1"/>
          <p:nvPr/>
        </p:nvSpPr>
        <p:spPr>
          <a:xfrm>
            <a:off x="2424792" y="5790839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020123B-4E52-E772-9B19-EE727DE7C91B}"/>
              </a:ext>
            </a:extLst>
          </p:cNvPr>
          <p:cNvSpPr txBox="1"/>
          <p:nvPr/>
        </p:nvSpPr>
        <p:spPr>
          <a:xfrm>
            <a:off x="2436891" y="6103623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F326DA23-C4EE-860B-166C-05FA598553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6439228"/>
            <a:ext cx="198000" cy="198000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46DCB6C2-0454-7738-F04F-E47FFB17F389}"/>
              </a:ext>
            </a:extLst>
          </p:cNvPr>
          <p:cNvSpPr txBox="1"/>
          <p:nvPr/>
        </p:nvSpPr>
        <p:spPr>
          <a:xfrm>
            <a:off x="2436891" y="6402858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63E3ACA1-F774-E8ED-6352-64255EE80E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6741774"/>
            <a:ext cx="198000" cy="1980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2FBBCA65-5A1E-7D43-2B57-498579C8A1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7050336"/>
            <a:ext cx="198000" cy="198000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6955FACA-97BC-5969-6E0F-8137B8C888A0}"/>
              </a:ext>
            </a:extLst>
          </p:cNvPr>
          <p:cNvSpPr txBox="1"/>
          <p:nvPr/>
        </p:nvSpPr>
        <p:spPr>
          <a:xfrm>
            <a:off x="2424792" y="6701182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42C131E-DAA3-D215-7B5F-651F59558338}"/>
              </a:ext>
            </a:extLst>
          </p:cNvPr>
          <p:cNvSpPr txBox="1"/>
          <p:nvPr/>
        </p:nvSpPr>
        <p:spPr>
          <a:xfrm>
            <a:off x="2436891" y="7013966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B857A292-10F4-FEC6-A13E-BCF8229BD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135" y="7349571"/>
            <a:ext cx="198000" cy="198000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524515AB-2942-AC8F-8095-3CFC8C3B3055}"/>
              </a:ext>
            </a:extLst>
          </p:cNvPr>
          <p:cNvSpPr txBox="1"/>
          <p:nvPr/>
        </p:nvSpPr>
        <p:spPr>
          <a:xfrm>
            <a:off x="2436891" y="7313201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Title of proposed group</a:t>
            </a:r>
          </a:p>
        </p:txBody>
      </p:sp>
      <p:sp>
        <p:nvSpPr>
          <p:cNvPr id="59" name="Прямоугольник: скругленные углы 58">
            <a:extLst>
              <a:ext uri="{FF2B5EF4-FFF2-40B4-BE49-F238E27FC236}">
                <a16:creationId xmlns:a16="http://schemas.microsoft.com/office/drawing/2014/main" id="{C1450AD7-7439-2517-F85F-F08695A9EA79}"/>
              </a:ext>
            </a:extLst>
          </p:cNvPr>
          <p:cNvSpPr/>
          <p:nvPr/>
        </p:nvSpPr>
        <p:spPr>
          <a:xfrm>
            <a:off x="3525284" y="7863410"/>
            <a:ext cx="1215075" cy="27986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A7D4598-74E5-7561-6E6E-E8C8F79543DD}"/>
              </a:ext>
            </a:extLst>
          </p:cNvPr>
          <p:cNvSpPr txBox="1"/>
          <p:nvPr/>
        </p:nvSpPr>
        <p:spPr>
          <a:xfrm>
            <a:off x="3583988" y="7876384"/>
            <a:ext cx="109176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CREATE GROUP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9968DBC-873C-164D-93E1-A21CBB4792BA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C297228-6927-0844-900F-F670D09B6303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28C1E75-8DDD-8443-ADF1-23E145EAA532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850486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69CA1C1C-5C62-4414-1428-E1A22BD39B3A}"/>
              </a:ext>
            </a:extLst>
          </p:cNvPr>
          <p:cNvSpPr/>
          <p:nvPr/>
        </p:nvSpPr>
        <p:spPr>
          <a:xfrm>
            <a:off x="2020511" y="2362395"/>
            <a:ext cx="2816977" cy="6372453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33C1CC-6047-DCA4-9789-4FE6F957A2F8}"/>
              </a:ext>
            </a:extLst>
          </p:cNvPr>
          <p:cNvSpPr txBox="1"/>
          <p:nvPr/>
        </p:nvSpPr>
        <p:spPr>
          <a:xfrm>
            <a:off x="2046573" y="3206742"/>
            <a:ext cx="2764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Continue with your bank account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D60F683D-5026-5C06-5F03-3396DB53293D}"/>
              </a:ext>
            </a:extLst>
          </p:cNvPr>
          <p:cNvSpPr/>
          <p:nvPr/>
        </p:nvSpPr>
        <p:spPr>
          <a:xfrm>
            <a:off x="2232477" y="3853073"/>
            <a:ext cx="2393047" cy="327427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CDF8CA-F284-6F1A-5B5B-AA555F32DAAA}"/>
              </a:ext>
            </a:extLst>
          </p:cNvPr>
          <p:cNvSpPr txBox="1"/>
          <p:nvPr/>
        </p:nvSpPr>
        <p:spPr>
          <a:xfrm>
            <a:off x="2457711" y="3896591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Search for your bank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01FF061-111C-85C2-9EDC-292A8D29B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060" y="3934670"/>
            <a:ext cx="180000" cy="180000"/>
          </a:xfrm>
          <a:prstGeom prst="rect">
            <a:avLst/>
          </a:prstGeom>
        </p:spPr>
      </p:pic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B7BD0A6B-24F2-3193-77C7-C53EA615C3B6}"/>
              </a:ext>
            </a:extLst>
          </p:cNvPr>
          <p:cNvSpPr/>
          <p:nvPr/>
        </p:nvSpPr>
        <p:spPr>
          <a:xfrm>
            <a:off x="2232475" y="4420562"/>
            <a:ext cx="2393047" cy="243696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A24EFD-BD06-CA70-5F7F-F235D79D5278}"/>
              </a:ext>
            </a:extLst>
          </p:cNvPr>
          <p:cNvSpPr txBox="1"/>
          <p:nvPr/>
        </p:nvSpPr>
        <p:spPr>
          <a:xfrm>
            <a:off x="2677534" y="4636318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Bank name</a:t>
            </a:r>
          </a:p>
        </p:txBody>
      </p:sp>
      <p:sp>
        <p:nvSpPr>
          <p:cNvPr id="11" name="Овал 10">
            <a:extLst>
              <a:ext uri="{FF2B5EF4-FFF2-40B4-BE49-F238E27FC236}">
                <a16:creationId xmlns:a16="http://schemas.microsoft.com/office/drawing/2014/main" id="{9AD671F1-81B9-CE9B-9747-1438DAB5386B}"/>
              </a:ext>
            </a:extLst>
          </p:cNvPr>
          <p:cNvSpPr/>
          <p:nvPr/>
        </p:nvSpPr>
        <p:spPr>
          <a:xfrm>
            <a:off x="2421736" y="4651606"/>
            <a:ext cx="221105" cy="22334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451FBE-8924-5B4D-497C-A413094EB0FE}"/>
              </a:ext>
            </a:extLst>
          </p:cNvPr>
          <p:cNvSpPr txBox="1"/>
          <p:nvPr/>
        </p:nvSpPr>
        <p:spPr>
          <a:xfrm>
            <a:off x="2366317" y="4645985"/>
            <a:ext cx="331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dirty="0"/>
              <a:t>Bank logo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0AE992-9897-8D24-C1E3-FCE67EE79AB3}"/>
              </a:ext>
            </a:extLst>
          </p:cNvPr>
          <p:cNvSpPr txBox="1"/>
          <p:nvPr/>
        </p:nvSpPr>
        <p:spPr>
          <a:xfrm>
            <a:off x="4266290" y="4641590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5AC367-EEB6-248F-FFB9-A689AEFA542E}"/>
              </a:ext>
            </a:extLst>
          </p:cNvPr>
          <p:cNvSpPr txBox="1"/>
          <p:nvPr/>
        </p:nvSpPr>
        <p:spPr>
          <a:xfrm>
            <a:off x="2677534" y="4969386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Bank name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D125A2-B8C8-42CE-7AD3-EEF72F1C4E9C}"/>
              </a:ext>
            </a:extLst>
          </p:cNvPr>
          <p:cNvSpPr txBox="1"/>
          <p:nvPr/>
        </p:nvSpPr>
        <p:spPr>
          <a:xfrm>
            <a:off x="4266290" y="4974658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800FB75-8424-85FD-03AD-622E92F9069B}"/>
              </a:ext>
            </a:extLst>
          </p:cNvPr>
          <p:cNvSpPr txBox="1"/>
          <p:nvPr/>
        </p:nvSpPr>
        <p:spPr>
          <a:xfrm>
            <a:off x="2698258" y="5306688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Bank name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07CDD6-581A-2B74-0910-81A49BF9FBCE}"/>
              </a:ext>
            </a:extLst>
          </p:cNvPr>
          <p:cNvSpPr txBox="1"/>
          <p:nvPr/>
        </p:nvSpPr>
        <p:spPr>
          <a:xfrm>
            <a:off x="4287014" y="5311960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040FC55-E18F-044C-30E1-3965BC4A1BC3}"/>
              </a:ext>
            </a:extLst>
          </p:cNvPr>
          <p:cNvSpPr txBox="1"/>
          <p:nvPr/>
        </p:nvSpPr>
        <p:spPr>
          <a:xfrm>
            <a:off x="2677534" y="5663833"/>
            <a:ext cx="171717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Bank name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F0DB7F6-0BF4-C76C-4A78-B70D86E2AC62}"/>
              </a:ext>
            </a:extLst>
          </p:cNvPr>
          <p:cNvSpPr txBox="1"/>
          <p:nvPr/>
        </p:nvSpPr>
        <p:spPr>
          <a:xfrm>
            <a:off x="4266290" y="5669105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5BD14F2-816F-C793-11BC-D30C53528602}"/>
              </a:ext>
            </a:extLst>
          </p:cNvPr>
          <p:cNvSpPr txBox="1"/>
          <p:nvPr/>
        </p:nvSpPr>
        <p:spPr>
          <a:xfrm>
            <a:off x="2677534" y="6026129"/>
            <a:ext cx="88986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Bank name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758E05-7FD3-2227-78FC-C26A44B77CBC}"/>
              </a:ext>
            </a:extLst>
          </p:cNvPr>
          <p:cNvSpPr txBox="1"/>
          <p:nvPr/>
        </p:nvSpPr>
        <p:spPr>
          <a:xfrm>
            <a:off x="4266290" y="6031401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1A916DC-1392-98C6-2733-059E03F8A3EE}"/>
              </a:ext>
            </a:extLst>
          </p:cNvPr>
          <p:cNvSpPr txBox="1"/>
          <p:nvPr/>
        </p:nvSpPr>
        <p:spPr>
          <a:xfrm>
            <a:off x="2666981" y="6381782"/>
            <a:ext cx="88986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Bank name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A3443FD-A1D1-8C72-F6E3-9DE2471D1460}"/>
              </a:ext>
            </a:extLst>
          </p:cNvPr>
          <p:cNvSpPr txBox="1"/>
          <p:nvPr/>
        </p:nvSpPr>
        <p:spPr>
          <a:xfrm>
            <a:off x="4253811" y="6383848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33" name="Овал 32">
            <a:extLst>
              <a:ext uri="{FF2B5EF4-FFF2-40B4-BE49-F238E27FC236}">
                <a16:creationId xmlns:a16="http://schemas.microsoft.com/office/drawing/2014/main" id="{8ADEC6E7-5B0C-91F7-AEE3-005A18869163}"/>
              </a:ext>
            </a:extLst>
          </p:cNvPr>
          <p:cNvSpPr/>
          <p:nvPr/>
        </p:nvSpPr>
        <p:spPr>
          <a:xfrm>
            <a:off x="2421734" y="4982222"/>
            <a:ext cx="221105" cy="22334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B311C58-3FF1-5006-43F1-5523E80B133A}"/>
              </a:ext>
            </a:extLst>
          </p:cNvPr>
          <p:cNvSpPr txBox="1"/>
          <p:nvPr/>
        </p:nvSpPr>
        <p:spPr>
          <a:xfrm>
            <a:off x="2366313" y="4966014"/>
            <a:ext cx="331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dirty="0"/>
              <a:t>Bank logo</a:t>
            </a:r>
          </a:p>
        </p:txBody>
      </p:sp>
      <p:sp>
        <p:nvSpPr>
          <p:cNvPr id="34" name="Овал 33">
            <a:extLst>
              <a:ext uri="{FF2B5EF4-FFF2-40B4-BE49-F238E27FC236}">
                <a16:creationId xmlns:a16="http://schemas.microsoft.com/office/drawing/2014/main" id="{CBEB6EE4-88B3-C0CF-3DDE-D05BA576FADC}"/>
              </a:ext>
            </a:extLst>
          </p:cNvPr>
          <p:cNvSpPr/>
          <p:nvPr/>
        </p:nvSpPr>
        <p:spPr>
          <a:xfrm>
            <a:off x="2416455" y="5331669"/>
            <a:ext cx="221105" cy="22334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D7D1A46-CF05-2397-C512-265BF83CFD59}"/>
              </a:ext>
            </a:extLst>
          </p:cNvPr>
          <p:cNvSpPr txBox="1"/>
          <p:nvPr/>
        </p:nvSpPr>
        <p:spPr>
          <a:xfrm>
            <a:off x="2355330" y="5323859"/>
            <a:ext cx="331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dirty="0"/>
              <a:t>Bank logo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E7FAF00A-D6DC-676D-62F8-EAB9B03B1710}"/>
              </a:ext>
            </a:extLst>
          </p:cNvPr>
          <p:cNvSpPr/>
          <p:nvPr/>
        </p:nvSpPr>
        <p:spPr>
          <a:xfrm>
            <a:off x="2421733" y="5686396"/>
            <a:ext cx="221105" cy="22334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9107F10-347E-19DC-F661-DA6BEBF54C8F}"/>
              </a:ext>
            </a:extLst>
          </p:cNvPr>
          <p:cNvSpPr txBox="1"/>
          <p:nvPr/>
        </p:nvSpPr>
        <p:spPr>
          <a:xfrm>
            <a:off x="2366314" y="5669528"/>
            <a:ext cx="331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dirty="0"/>
              <a:t>Bank logo</a:t>
            </a:r>
          </a:p>
        </p:txBody>
      </p:sp>
      <p:sp>
        <p:nvSpPr>
          <p:cNvPr id="36" name="Овал 35">
            <a:extLst>
              <a:ext uri="{FF2B5EF4-FFF2-40B4-BE49-F238E27FC236}">
                <a16:creationId xmlns:a16="http://schemas.microsoft.com/office/drawing/2014/main" id="{D10AECE0-D126-B14D-766F-D14C1BD078A6}"/>
              </a:ext>
            </a:extLst>
          </p:cNvPr>
          <p:cNvSpPr/>
          <p:nvPr/>
        </p:nvSpPr>
        <p:spPr>
          <a:xfrm>
            <a:off x="2421730" y="6052253"/>
            <a:ext cx="221105" cy="22334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>
            <a:extLst>
              <a:ext uri="{FF2B5EF4-FFF2-40B4-BE49-F238E27FC236}">
                <a16:creationId xmlns:a16="http://schemas.microsoft.com/office/drawing/2014/main" id="{B0D4164A-0B9A-F883-EBA0-58AA3DE18BE1}"/>
              </a:ext>
            </a:extLst>
          </p:cNvPr>
          <p:cNvSpPr/>
          <p:nvPr/>
        </p:nvSpPr>
        <p:spPr>
          <a:xfrm>
            <a:off x="2428946" y="6400530"/>
            <a:ext cx="221105" cy="21116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08F85D1-A5E9-B013-7398-7AA68010E986}"/>
              </a:ext>
            </a:extLst>
          </p:cNvPr>
          <p:cNvSpPr txBox="1"/>
          <p:nvPr/>
        </p:nvSpPr>
        <p:spPr>
          <a:xfrm>
            <a:off x="2366317" y="6035796"/>
            <a:ext cx="331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dirty="0"/>
              <a:t>Bank logo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4B5E857-2A1D-88D3-C5DF-02DD0BC56C3C}"/>
              </a:ext>
            </a:extLst>
          </p:cNvPr>
          <p:cNvSpPr txBox="1"/>
          <p:nvPr/>
        </p:nvSpPr>
        <p:spPr>
          <a:xfrm>
            <a:off x="2373527" y="6389477"/>
            <a:ext cx="33194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" dirty="0"/>
              <a:t>Bank logo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5A679F5-AF71-4E4B-9FA9-8D336DCAB326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54DEE83-9B3C-064E-9F6B-A725B56C8A30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03EF4DB-C72D-C84A-855F-E224E1B8FDDD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4197448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114D18A4-A461-93E1-F075-3880CFE78868}"/>
              </a:ext>
            </a:extLst>
          </p:cNvPr>
          <p:cNvSpPr/>
          <p:nvPr/>
        </p:nvSpPr>
        <p:spPr>
          <a:xfrm>
            <a:off x="2119174" y="2373762"/>
            <a:ext cx="2816977" cy="6372453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1AB786-6869-01B7-C3DC-29E33D899C7B}"/>
              </a:ext>
            </a:extLst>
          </p:cNvPr>
          <p:cNvSpPr txBox="1"/>
          <p:nvPr/>
        </p:nvSpPr>
        <p:spPr>
          <a:xfrm>
            <a:off x="3119676" y="2725987"/>
            <a:ext cx="849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EXPENSE</a:t>
            </a:r>
            <a:endParaRPr lang="en-US" sz="14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569A55-2C40-5DDC-24E4-3E76223823E4}"/>
              </a:ext>
            </a:extLst>
          </p:cNvPr>
          <p:cNvSpPr txBox="1"/>
          <p:nvPr/>
        </p:nvSpPr>
        <p:spPr>
          <a:xfrm>
            <a:off x="2295751" y="3141757"/>
            <a:ext cx="9540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What is it for?</a:t>
            </a:r>
            <a:endParaRPr lang="en-UA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AD8AAD-19BB-1A1C-FB93-C47C09AE6A1A}"/>
              </a:ext>
            </a:extLst>
          </p:cNvPr>
          <p:cNvSpPr txBox="1"/>
          <p:nvPr/>
        </p:nvSpPr>
        <p:spPr>
          <a:xfrm>
            <a:off x="2311343" y="3826088"/>
            <a:ext cx="8083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PARTICIPANTS</a:t>
            </a:r>
            <a:endParaRPr lang="en-UA" sz="7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B4F69E-B342-2825-78C7-5437D384697A}"/>
              </a:ext>
            </a:extLst>
          </p:cNvPr>
          <p:cNvSpPr txBox="1"/>
          <p:nvPr/>
        </p:nvSpPr>
        <p:spPr>
          <a:xfrm>
            <a:off x="2312346" y="4460271"/>
            <a:ext cx="11301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Reset to even split</a:t>
            </a:r>
            <a:endParaRPr lang="en-UA" sz="9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249DEF-2835-061F-5D0B-30751D8FF522}"/>
              </a:ext>
            </a:extLst>
          </p:cNvPr>
          <p:cNvSpPr txBox="1"/>
          <p:nvPr/>
        </p:nvSpPr>
        <p:spPr>
          <a:xfrm>
            <a:off x="2338915" y="5047720"/>
            <a:ext cx="7195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Date</a:t>
            </a:r>
            <a:endParaRPr lang="en-UA" sz="700" b="1" dirty="0"/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E6B008CF-508D-528D-15E2-DA308A4D1E90}"/>
              </a:ext>
            </a:extLst>
          </p:cNvPr>
          <p:cNvSpPr/>
          <p:nvPr/>
        </p:nvSpPr>
        <p:spPr>
          <a:xfrm>
            <a:off x="2391036" y="3477778"/>
            <a:ext cx="564298" cy="14953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70009D3-1219-B750-0821-49286DC1C4D9}"/>
              </a:ext>
            </a:extLst>
          </p:cNvPr>
          <p:cNvSpPr txBox="1"/>
          <p:nvPr/>
        </p:nvSpPr>
        <p:spPr>
          <a:xfrm>
            <a:off x="2419858" y="3452519"/>
            <a:ext cx="53547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Expenses</a:t>
            </a:r>
            <a:endParaRPr lang="en-UA" sz="700" dirty="0"/>
          </a:p>
        </p:txBody>
      </p:sp>
      <p:sp>
        <p:nvSpPr>
          <p:cNvPr id="21" name="Прямоугольник: скругленные углы 20">
            <a:extLst>
              <a:ext uri="{FF2B5EF4-FFF2-40B4-BE49-F238E27FC236}">
                <a16:creationId xmlns:a16="http://schemas.microsoft.com/office/drawing/2014/main" id="{D1F617FB-772D-AEF7-47ED-7556E0F6DD0D}"/>
              </a:ext>
            </a:extLst>
          </p:cNvPr>
          <p:cNvSpPr/>
          <p:nvPr/>
        </p:nvSpPr>
        <p:spPr>
          <a:xfrm>
            <a:off x="3071840" y="3477778"/>
            <a:ext cx="564298" cy="14953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id="{1BB2E83E-31E1-D248-5CC7-EAD7DDE561E5}"/>
              </a:ext>
            </a:extLst>
          </p:cNvPr>
          <p:cNvSpPr/>
          <p:nvPr/>
        </p:nvSpPr>
        <p:spPr>
          <a:xfrm>
            <a:off x="3725786" y="3480639"/>
            <a:ext cx="564298" cy="14953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E7C502F-E983-C0D9-2E9D-827AD167040B}"/>
              </a:ext>
            </a:extLst>
          </p:cNvPr>
          <p:cNvSpPr txBox="1"/>
          <p:nvPr/>
        </p:nvSpPr>
        <p:spPr>
          <a:xfrm>
            <a:off x="3086251" y="3452441"/>
            <a:ext cx="53547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Expenses</a:t>
            </a:r>
            <a:endParaRPr lang="en-UA" sz="7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17037F-D20C-3682-441F-44C896631202}"/>
              </a:ext>
            </a:extLst>
          </p:cNvPr>
          <p:cNvSpPr txBox="1"/>
          <p:nvPr/>
        </p:nvSpPr>
        <p:spPr>
          <a:xfrm>
            <a:off x="3752644" y="3454462"/>
            <a:ext cx="53547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Expenses</a:t>
            </a:r>
            <a:endParaRPr lang="en-UA" sz="7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F6D8090-A873-5202-2822-A2206F4A12F0}"/>
              </a:ext>
            </a:extLst>
          </p:cNvPr>
          <p:cNvSpPr txBox="1"/>
          <p:nvPr/>
        </p:nvSpPr>
        <p:spPr>
          <a:xfrm>
            <a:off x="4503627" y="3351472"/>
            <a:ext cx="276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…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90DEB4CF-8CBC-4108-9E1F-6F8B0F12F2D3}"/>
              </a:ext>
            </a:extLst>
          </p:cNvPr>
          <p:cNvSpPr/>
          <p:nvPr/>
        </p:nvSpPr>
        <p:spPr>
          <a:xfrm>
            <a:off x="3727824" y="4090137"/>
            <a:ext cx="794081" cy="230831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F81C0CC-9854-558B-F660-572B361A5EE7}"/>
              </a:ext>
            </a:extLst>
          </p:cNvPr>
          <p:cNvSpPr txBox="1"/>
          <p:nvPr/>
        </p:nvSpPr>
        <p:spPr>
          <a:xfrm>
            <a:off x="2687596" y="4108878"/>
            <a:ext cx="94854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SUM OF EXPENSE</a:t>
            </a:r>
            <a:endParaRPr lang="en-UA" sz="7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3A31A62-8107-4BC0-7B58-A6B00E08ED98}"/>
              </a:ext>
            </a:extLst>
          </p:cNvPr>
          <p:cNvSpPr txBox="1"/>
          <p:nvPr/>
        </p:nvSpPr>
        <p:spPr>
          <a:xfrm>
            <a:off x="3642428" y="4104970"/>
            <a:ext cx="948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" dirty="0"/>
              <a:t>PERCENTAGE OF PAYMENT BY CUSTOMER</a:t>
            </a:r>
            <a:endParaRPr lang="en-UA" sz="400" dirty="0"/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6E3FCD00-A0FB-736A-300F-398C3B18D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4521" y="4104970"/>
            <a:ext cx="198000" cy="19800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824F602-35EF-3B57-B671-E5DE63D0A68D}"/>
              </a:ext>
            </a:extLst>
          </p:cNvPr>
          <p:cNvSpPr txBox="1"/>
          <p:nvPr/>
        </p:nvSpPr>
        <p:spPr>
          <a:xfrm>
            <a:off x="2320323" y="4733209"/>
            <a:ext cx="7057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OTHER</a:t>
            </a:r>
            <a:endParaRPr lang="en-UA" sz="7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4611ED1-659C-F467-D76A-768A64C5FDBD}"/>
              </a:ext>
            </a:extLst>
          </p:cNvPr>
          <p:cNvSpPr txBox="1"/>
          <p:nvPr/>
        </p:nvSpPr>
        <p:spPr>
          <a:xfrm>
            <a:off x="2327805" y="5391174"/>
            <a:ext cx="71958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Repeat</a:t>
            </a:r>
            <a:endParaRPr lang="en-UA" sz="700" b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8839D64-FFA4-118A-2060-E00C163F9C17}"/>
              </a:ext>
            </a:extLst>
          </p:cNvPr>
          <p:cNvSpPr txBox="1"/>
          <p:nvPr/>
        </p:nvSpPr>
        <p:spPr>
          <a:xfrm>
            <a:off x="4115472" y="5047304"/>
            <a:ext cx="70572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Today</a:t>
            </a:r>
            <a:endParaRPr lang="en-UA" sz="7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ECFB7B4-8668-1294-F1C9-742F1727E308}"/>
              </a:ext>
            </a:extLst>
          </p:cNvPr>
          <p:cNvSpPr txBox="1"/>
          <p:nvPr/>
        </p:nvSpPr>
        <p:spPr>
          <a:xfrm>
            <a:off x="4468333" y="5031915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95AB523-E9DF-21F0-973F-2786D8129262}"/>
              </a:ext>
            </a:extLst>
          </p:cNvPr>
          <p:cNvSpPr txBox="1"/>
          <p:nvPr/>
        </p:nvSpPr>
        <p:spPr>
          <a:xfrm>
            <a:off x="4468332" y="5367368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38" name="Овал 37">
            <a:extLst>
              <a:ext uri="{FF2B5EF4-FFF2-40B4-BE49-F238E27FC236}">
                <a16:creationId xmlns:a16="http://schemas.microsoft.com/office/drawing/2014/main" id="{D546711D-C2BA-36A2-EFDD-96E32E118200}"/>
              </a:ext>
            </a:extLst>
          </p:cNvPr>
          <p:cNvSpPr/>
          <p:nvPr/>
        </p:nvSpPr>
        <p:spPr>
          <a:xfrm>
            <a:off x="4209037" y="5407732"/>
            <a:ext cx="170660" cy="16693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9" name="Рисунок 38" descr="Стрелка вверх со сплошной заливкой">
            <a:extLst>
              <a:ext uri="{FF2B5EF4-FFF2-40B4-BE49-F238E27FC236}">
                <a16:creationId xmlns:a16="http://schemas.microsoft.com/office/drawing/2014/main" id="{B9053998-B6DA-6739-DB8B-894CAE7442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17319" y="5434403"/>
            <a:ext cx="145529" cy="113595"/>
          </a:xfrm>
          <a:prstGeom prst="rect">
            <a:avLst/>
          </a:prstGeom>
        </p:spPr>
      </p:pic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id="{677D9B06-3B89-A6AB-F782-D452E4D2CB50}"/>
              </a:ext>
            </a:extLst>
          </p:cNvPr>
          <p:cNvSpPr/>
          <p:nvPr/>
        </p:nvSpPr>
        <p:spPr>
          <a:xfrm>
            <a:off x="2119174" y="6190752"/>
            <a:ext cx="2816977" cy="255546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D17BEC1-26DE-6FBA-6E81-227F19455BA8}"/>
              </a:ext>
            </a:extLst>
          </p:cNvPr>
          <p:cNvSpPr txBox="1"/>
          <p:nvPr/>
        </p:nvSpPr>
        <p:spPr>
          <a:xfrm>
            <a:off x="2937832" y="7329807"/>
            <a:ext cx="16766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KEYBORAD ZONE</a:t>
            </a:r>
            <a:endParaRPr lang="en-US" sz="14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7A017D4-3069-D248-B166-6D37121CB2A6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ED180C4-E3FA-0046-8B1B-6121B23CDDA4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7001CDC-5F6A-AC48-BBB3-275984D30B5D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106869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5">
            <a:extLst>
              <a:ext uri="{FF2B5EF4-FFF2-40B4-BE49-F238E27FC236}">
                <a16:creationId xmlns:a16="http://schemas.microsoft.com/office/drawing/2014/main" id="{5CC82C23-CAF7-45F2-25BC-E6C834A90113}"/>
              </a:ext>
            </a:extLst>
          </p:cNvPr>
          <p:cNvSpPr/>
          <p:nvPr/>
        </p:nvSpPr>
        <p:spPr>
          <a:xfrm>
            <a:off x="2082697" y="2442091"/>
            <a:ext cx="2692606" cy="5888428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B067CE8-392B-4A30-5533-DF6FA96DE169}"/>
              </a:ext>
            </a:extLst>
          </p:cNvPr>
          <p:cNvSpPr txBox="1"/>
          <p:nvPr/>
        </p:nvSpPr>
        <p:spPr>
          <a:xfrm>
            <a:off x="3068207" y="2841159"/>
            <a:ext cx="8499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EXPENSE</a:t>
            </a:r>
            <a:endParaRPr lang="en-US" sz="1400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831A00C-7B75-CE86-C637-F47FB4A94BB2}"/>
              </a:ext>
            </a:extLst>
          </p:cNvPr>
          <p:cNvSpPr txBox="1"/>
          <p:nvPr/>
        </p:nvSpPr>
        <p:spPr>
          <a:xfrm>
            <a:off x="2170846" y="2836530"/>
            <a:ext cx="276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&lt;</a:t>
            </a:r>
            <a:endParaRPr lang="en-UA" sz="1400" dirty="0"/>
          </a:p>
        </p:txBody>
      </p:sp>
      <p:sp>
        <p:nvSpPr>
          <p:cNvPr id="50" name="Прямоугольник: скругленные углы 49">
            <a:extLst>
              <a:ext uri="{FF2B5EF4-FFF2-40B4-BE49-F238E27FC236}">
                <a16:creationId xmlns:a16="http://schemas.microsoft.com/office/drawing/2014/main" id="{651F2249-35F5-D74D-B6DB-1A013766E71C}"/>
              </a:ext>
            </a:extLst>
          </p:cNvPr>
          <p:cNvSpPr/>
          <p:nvPr/>
        </p:nvSpPr>
        <p:spPr>
          <a:xfrm>
            <a:off x="2297879" y="3225183"/>
            <a:ext cx="1016156" cy="266528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B99B95A-35B0-CF58-0B1E-01556CC0C960}"/>
              </a:ext>
            </a:extLst>
          </p:cNvPr>
          <p:cNvSpPr txBox="1"/>
          <p:nvPr/>
        </p:nvSpPr>
        <p:spPr>
          <a:xfrm>
            <a:off x="3140308" y="7026445"/>
            <a:ext cx="90827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Add receipt</a:t>
            </a:r>
            <a:endParaRPr lang="en-UA" sz="1000" b="1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AC5FF74-58D0-1B26-0B22-8F88FDB03C66}"/>
              </a:ext>
            </a:extLst>
          </p:cNvPr>
          <p:cNvSpPr txBox="1"/>
          <p:nvPr/>
        </p:nvSpPr>
        <p:spPr>
          <a:xfrm>
            <a:off x="3061194" y="3235156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36" name="Oval 9">
            <a:extLst>
              <a:ext uri="{FF2B5EF4-FFF2-40B4-BE49-F238E27FC236}">
                <a16:creationId xmlns:a16="http://schemas.microsoft.com/office/drawing/2014/main" id="{15958FB3-D634-BE5A-B378-5A5B8C5A194B}"/>
              </a:ext>
            </a:extLst>
          </p:cNvPr>
          <p:cNvSpPr/>
          <p:nvPr/>
        </p:nvSpPr>
        <p:spPr>
          <a:xfrm>
            <a:off x="2356636" y="3277258"/>
            <a:ext cx="180995" cy="16237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4956F2C-04D8-D75C-0E34-81C8166DE973}"/>
              </a:ext>
            </a:extLst>
          </p:cNvPr>
          <p:cNvSpPr txBox="1"/>
          <p:nvPr/>
        </p:nvSpPr>
        <p:spPr>
          <a:xfrm>
            <a:off x="2297879" y="3253059"/>
            <a:ext cx="33824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A" sz="800" dirty="0"/>
              <a:t>NC</a:t>
            </a:r>
            <a:endParaRPr lang="en-UA" sz="9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0FA93E-5089-2AFC-724B-F308D1B79A7C}"/>
              </a:ext>
            </a:extLst>
          </p:cNvPr>
          <p:cNvSpPr txBox="1"/>
          <p:nvPr/>
        </p:nvSpPr>
        <p:spPr>
          <a:xfrm>
            <a:off x="2795524" y="3246452"/>
            <a:ext cx="3762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paid</a:t>
            </a:r>
            <a:endParaRPr lang="en-UA" sz="7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60154A2-37A9-37D7-1FAE-574152D1165B}"/>
              </a:ext>
            </a:extLst>
          </p:cNvPr>
          <p:cNvSpPr txBox="1"/>
          <p:nvPr/>
        </p:nvSpPr>
        <p:spPr>
          <a:xfrm>
            <a:off x="2942735" y="4679104"/>
            <a:ext cx="7057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100</a:t>
            </a:r>
            <a:endParaRPr lang="en-UA" sz="1600" b="1" dirty="0"/>
          </a:p>
        </p:txBody>
      </p:sp>
      <p:sp>
        <p:nvSpPr>
          <p:cNvPr id="65" name="Прямоугольник: скругленные углы 64">
            <a:extLst>
              <a:ext uri="{FF2B5EF4-FFF2-40B4-BE49-F238E27FC236}">
                <a16:creationId xmlns:a16="http://schemas.microsoft.com/office/drawing/2014/main" id="{EE7D45FE-2CB7-CB8E-EFB4-75BC97868486}"/>
              </a:ext>
            </a:extLst>
          </p:cNvPr>
          <p:cNvSpPr/>
          <p:nvPr/>
        </p:nvSpPr>
        <p:spPr>
          <a:xfrm>
            <a:off x="3615502" y="4809908"/>
            <a:ext cx="585012" cy="20005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AA87D81-DC52-A5C8-9F80-E298C09B6400}"/>
              </a:ext>
            </a:extLst>
          </p:cNvPr>
          <p:cNvSpPr txBox="1"/>
          <p:nvPr/>
        </p:nvSpPr>
        <p:spPr>
          <a:xfrm>
            <a:off x="3585324" y="4797061"/>
            <a:ext cx="55772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currency</a:t>
            </a:r>
            <a:endParaRPr lang="en-UA" sz="7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CDE6572-7237-BF5E-B63F-AE128BEA1F07}"/>
              </a:ext>
            </a:extLst>
          </p:cNvPr>
          <p:cNvSpPr txBox="1"/>
          <p:nvPr/>
        </p:nvSpPr>
        <p:spPr>
          <a:xfrm>
            <a:off x="3996289" y="4795035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68" name="Прямоугольник: скругленные углы 67">
            <a:extLst>
              <a:ext uri="{FF2B5EF4-FFF2-40B4-BE49-F238E27FC236}">
                <a16:creationId xmlns:a16="http://schemas.microsoft.com/office/drawing/2014/main" id="{19752EC6-4549-1349-A0D5-3F5907EEF380}"/>
              </a:ext>
            </a:extLst>
          </p:cNvPr>
          <p:cNvSpPr/>
          <p:nvPr/>
        </p:nvSpPr>
        <p:spPr>
          <a:xfrm>
            <a:off x="4048583" y="6446334"/>
            <a:ext cx="364218" cy="22862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A8A38EE-BB6A-A589-8938-7461E86FE1B4}"/>
              </a:ext>
            </a:extLst>
          </p:cNvPr>
          <p:cNvSpPr txBox="1"/>
          <p:nvPr/>
        </p:nvSpPr>
        <p:spPr>
          <a:xfrm>
            <a:off x="4026373" y="6459514"/>
            <a:ext cx="4086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NEXT</a:t>
            </a:r>
            <a:endParaRPr lang="en-UA" sz="7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03FBC63-1577-168B-345F-8D34B7694942}"/>
              </a:ext>
            </a:extLst>
          </p:cNvPr>
          <p:cNvSpPr txBox="1"/>
          <p:nvPr/>
        </p:nvSpPr>
        <p:spPr>
          <a:xfrm>
            <a:off x="2813328" y="7244431"/>
            <a:ext cx="1369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/>
              <a:t>Go to phone settings to activate photos</a:t>
            </a:r>
            <a:endParaRPr lang="en-UA" sz="800" dirty="0"/>
          </a:p>
        </p:txBody>
      </p:sp>
      <p:sp>
        <p:nvSpPr>
          <p:cNvPr id="71" name="Прямоугольник: скругленные углы 70">
            <a:extLst>
              <a:ext uri="{FF2B5EF4-FFF2-40B4-BE49-F238E27FC236}">
                <a16:creationId xmlns:a16="http://schemas.microsoft.com/office/drawing/2014/main" id="{3441ABCC-898A-B3BA-7EDC-720122FF1514}"/>
              </a:ext>
            </a:extLst>
          </p:cNvPr>
          <p:cNvSpPr/>
          <p:nvPr/>
        </p:nvSpPr>
        <p:spPr>
          <a:xfrm>
            <a:off x="3190723" y="7659821"/>
            <a:ext cx="604893" cy="228624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FA04B662-D9BE-5DD4-5518-1BD572A1ECAB}"/>
              </a:ext>
            </a:extLst>
          </p:cNvPr>
          <p:cNvSpPr txBox="1"/>
          <p:nvPr/>
        </p:nvSpPr>
        <p:spPr>
          <a:xfrm>
            <a:off x="3206799" y="7666411"/>
            <a:ext cx="6292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SETTINGS</a:t>
            </a:r>
            <a:endParaRPr lang="en-UA" sz="700" dirty="0"/>
          </a:p>
        </p:txBody>
      </p:sp>
      <p:pic>
        <p:nvPicPr>
          <p:cNvPr id="75" name="Рисунок 74">
            <a:extLst>
              <a:ext uri="{FF2B5EF4-FFF2-40B4-BE49-F238E27FC236}">
                <a16:creationId xmlns:a16="http://schemas.microsoft.com/office/drawing/2014/main" id="{D197AFC1-A59E-F0C0-F693-37286AFB54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126" y="6446334"/>
            <a:ext cx="198000" cy="198000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70DDEE1F-5682-DC24-2496-204C39472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328" y="6446334"/>
            <a:ext cx="198000" cy="198000"/>
          </a:xfrm>
          <a:prstGeom prst="rect">
            <a:avLst/>
          </a:prstGeom>
        </p:spPr>
      </p:pic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78835BD2-2868-EE87-2E37-1BFC6F6666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597" y="6429397"/>
            <a:ext cx="198000" cy="198000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9D95487-8B71-9D41-A2A7-17EA7EDA24F8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E548E8B-B558-B246-91A4-AA86F0ED8177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4EC1A8D-DE98-C843-ACD8-A2A96B2D4AE2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93774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5">
            <a:extLst>
              <a:ext uri="{FF2B5EF4-FFF2-40B4-BE49-F238E27FC236}">
                <a16:creationId xmlns:a16="http://schemas.microsoft.com/office/drawing/2014/main" id="{BFC3C195-5A46-D5BE-7763-BB7E1D86D398}"/>
              </a:ext>
            </a:extLst>
          </p:cNvPr>
          <p:cNvSpPr/>
          <p:nvPr/>
        </p:nvSpPr>
        <p:spPr>
          <a:xfrm>
            <a:off x="1975600" y="2067686"/>
            <a:ext cx="2906800" cy="6306279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726A19-AE18-9AB8-3D15-0AAF72164F9F}"/>
              </a:ext>
            </a:extLst>
          </p:cNvPr>
          <p:cNvSpPr txBox="1"/>
          <p:nvPr/>
        </p:nvSpPr>
        <p:spPr>
          <a:xfrm>
            <a:off x="2157716" y="2454320"/>
            <a:ext cx="80197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Groups</a:t>
            </a:r>
            <a:endParaRPr lang="en-UA" sz="9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FB8190A-5620-1694-CB5A-9BF7A76D5D91}"/>
              </a:ext>
            </a:extLst>
          </p:cNvPr>
          <p:cNvSpPr txBox="1"/>
          <p:nvPr/>
        </p:nvSpPr>
        <p:spPr>
          <a:xfrm>
            <a:off x="3781695" y="2454320"/>
            <a:ext cx="7236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New group</a:t>
            </a:r>
            <a:endParaRPr lang="en-UA" sz="900" dirty="0"/>
          </a:p>
        </p:txBody>
      </p:sp>
      <p:pic>
        <p:nvPicPr>
          <p:cNvPr id="106" name="Рисунок 105">
            <a:extLst>
              <a:ext uri="{FF2B5EF4-FFF2-40B4-BE49-F238E27FC236}">
                <a16:creationId xmlns:a16="http://schemas.microsoft.com/office/drawing/2014/main" id="{548149CF-92B9-7EC8-F27D-FFE675EA6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6366" y="2478912"/>
            <a:ext cx="198000" cy="198000"/>
          </a:xfrm>
          <a:prstGeom prst="rect">
            <a:avLst/>
          </a:prstGeom>
        </p:spPr>
      </p:pic>
      <p:sp>
        <p:nvSpPr>
          <p:cNvPr id="110" name="Прямоугольник 109">
            <a:extLst>
              <a:ext uri="{FF2B5EF4-FFF2-40B4-BE49-F238E27FC236}">
                <a16:creationId xmlns:a16="http://schemas.microsoft.com/office/drawing/2014/main" id="{D5277E05-8320-2428-B223-30F679188AA3}"/>
              </a:ext>
            </a:extLst>
          </p:cNvPr>
          <p:cNvSpPr/>
          <p:nvPr/>
        </p:nvSpPr>
        <p:spPr>
          <a:xfrm>
            <a:off x="2003238" y="2729079"/>
            <a:ext cx="2851524" cy="8155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9" name="Рисунок 108">
            <a:extLst>
              <a:ext uri="{FF2B5EF4-FFF2-40B4-BE49-F238E27FC236}">
                <a16:creationId xmlns:a16="http://schemas.microsoft.com/office/drawing/2014/main" id="{8B4B40EE-12E0-07F4-47C9-6B4B0BEA43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3373" y="2872636"/>
            <a:ext cx="198000" cy="198000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BE2EDA5E-580D-A78C-6440-169DD8EC9468}"/>
              </a:ext>
            </a:extLst>
          </p:cNvPr>
          <p:cNvSpPr txBox="1"/>
          <p:nvPr/>
        </p:nvSpPr>
        <p:spPr>
          <a:xfrm>
            <a:off x="2553110" y="2816194"/>
            <a:ext cx="178192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Want an offer-free experience?</a:t>
            </a:r>
            <a:endParaRPr lang="en-UA" sz="900" b="1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B8DEA3C-0E04-AB17-E86B-BC9198CCE395}"/>
              </a:ext>
            </a:extLst>
          </p:cNvPr>
          <p:cNvSpPr txBox="1"/>
          <p:nvPr/>
        </p:nvSpPr>
        <p:spPr>
          <a:xfrm>
            <a:off x="2551858" y="2959509"/>
            <a:ext cx="185740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As a premium member you can now hide offers simply by changing your settings under ‘More’ tab</a:t>
            </a:r>
            <a:endParaRPr lang="en-UA" sz="900" dirty="0"/>
          </a:p>
        </p:txBody>
      </p:sp>
      <p:sp>
        <p:nvSpPr>
          <p:cNvPr id="46" name="Овал 45">
            <a:extLst>
              <a:ext uri="{FF2B5EF4-FFF2-40B4-BE49-F238E27FC236}">
                <a16:creationId xmlns:a16="http://schemas.microsoft.com/office/drawing/2014/main" id="{F783B223-B15A-B742-59BD-E680F2BAA29E}"/>
              </a:ext>
            </a:extLst>
          </p:cNvPr>
          <p:cNvSpPr/>
          <p:nvPr/>
        </p:nvSpPr>
        <p:spPr>
          <a:xfrm>
            <a:off x="2129151" y="2847925"/>
            <a:ext cx="205586" cy="19094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BE081C0-7610-2942-E1CF-A0CE9B8C64EC}"/>
              </a:ext>
            </a:extLst>
          </p:cNvPr>
          <p:cNvSpPr txBox="1"/>
          <p:nvPr/>
        </p:nvSpPr>
        <p:spPr>
          <a:xfrm>
            <a:off x="2080831" y="2851221"/>
            <a:ext cx="313361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dirty="0"/>
              <a:t>Logo</a:t>
            </a:r>
            <a:endParaRPr lang="en-UA" sz="500" dirty="0"/>
          </a:p>
        </p:txBody>
      </p:sp>
      <p:sp>
        <p:nvSpPr>
          <p:cNvPr id="111" name="Прямоугольник: скругленные углы 110">
            <a:extLst>
              <a:ext uri="{FF2B5EF4-FFF2-40B4-BE49-F238E27FC236}">
                <a16:creationId xmlns:a16="http://schemas.microsoft.com/office/drawing/2014/main" id="{3BB8A893-B305-76B1-5BBB-1AB6C58521DA}"/>
              </a:ext>
            </a:extLst>
          </p:cNvPr>
          <p:cNvSpPr/>
          <p:nvPr/>
        </p:nvSpPr>
        <p:spPr>
          <a:xfrm>
            <a:off x="2094875" y="3632465"/>
            <a:ext cx="2668250" cy="29848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9A528D80-7337-EC28-D8DF-BC26C32F8446}"/>
              </a:ext>
            </a:extLst>
          </p:cNvPr>
          <p:cNvSpPr txBox="1"/>
          <p:nvPr/>
        </p:nvSpPr>
        <p:spPr>
          <a:xfrm>
            <a:off x="2966643" y="3677213"/>
            <a:ext cx="102783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SUBSCRIPTIONS</a:t>
            </a:r>
            <a:endParaRPr lang="en-UA" sz="900" dirty="0"/>
          </a:p>
        </p:txBody>
      </p:sp>
      <p:sp>
        <p:nvSpPr>
          <p:cNvPr id="112" name="Прямоугольник: скругленные углы 111">
            <a:extLst>
              <a:ext uri="{FF2B5EF4-FFF2-40B4-BE49-F238E27FC236}">
                <a16:creationId xmlns:a16="http://schemas.microsoft.com/office/drawing/2014/main" id="{F092FD22-83F7-FD8B-682A-A497760E36E1}"/>
              </a:ext>
            </a:extLst>
          </p:cNvPr>
          <p:cNvSpPr/>
          <p:nvPr/>
        </p:nvSpPr>
        <p:spPr>
          <a:xfrm>
            <a:off x="2136116" y="4014490"/>
            <a:ext cx="2615911" cy="849889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ABA6AC4-9D98-034A-1482-89CA8C568394}"/>
              </a:ext>
            </a:extLst>
          </p:cNvPr>
          <p:cNvSpPr txBox="1"/>
          <p:nvPr/>
        </p:nvSpPr>
        <p:spPr>
          <a:xfrm>
            <a:off x="2157716" y="4051844"/>
            <a:ext cx="90741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Trip to…</a:t>
            </a:r>
            <a:endParaRPr lang="en-UA" sz="1050" b="1" dirty="0"/>
          </a:p>
        </p:txBody>
      </p:sp>
      <p:sp>
        <p:nvSpPr>
          <p:cNvPr id="49" name="Oval 9">
            <a:extLst>
              <a:ext uri="{FF2B5EF4-FFF2-40B4-BE49-F238E27FC236}">
                <a16:creationId xmlns:a16="http://schemas.microsoft.com/office/drawing/2014/main" id="{8ADD0589-CD60-7001-23F8-308CCC53D7AB}"/>
              </a:ext>
            </a:extLst>
          </p:cNvPr>
          <p:cNvSpPr/>
          <p:nvPr/>
        </p:nvSpPr>
        <p:spPr>
          <a:xfrm>
            <a:off x="2238757" y="4318825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80E4480-6AFF-3EE0-FA53-66E13E9E3484}"/>
              </a:ext>
            </a:extLst>
          </p:cNvPr>
          <p:cNvSpPr txBox="1"/>
          <p:nvPr/>
        </p:nvSpPr>
        <p:spPr>
          <a:xfrm>
            <a:off x="2157716" y="4597153"/>
            <a:ext cx="11397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Amount of friend</a:t>
            </a:r>
            <a:endParaRPr lang="en-UA" sz="900" dirty="0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F201108D-248F-A9AA-FBDD-8E471350F49A}"/>
              </a:ext>
            </a:extLst>
          </p:cNvPr>
          <p:cNvSpPr txBox="1"/>
          <p:nvPr/>
        </p:nvSpPr>
        <p:spPr>
          <a:xfrm>
            <a:off x="2112285" y="7909185"/>
            <a:ext cx="4924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A" sz="800" b="1" dirty="0"/>
              <a:t>Groups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01AF705C-3235-EC34-EDD9-FC4EED10702F}"/>
              </a:ext>
            </a:extLst>
          </p:cNvPr>
          <p:cNvSpPr txBox="1"/>
          <p:nvPr/>
        </p:nvSpPr>
        <p:spPr>
          <a:xfrm>
            <a:off x="3113338" y="7924752"/>
            <a:ext cx="7312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A" sz="800" b="1" dirty="0"/>
              <a:t>Notifications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99F34AF7-A1DF-FA61-0B98-56D10E3AF65D}"/>
              </a:ext>
            </a:extLst>
          </p:cNvPr>
          <p:cNvSpPr txBox="1"/>
          <p:nvPr/>
        </p:nvSpPr>
        <p:spPr>
          <a:xfrm>
            <a:off x="4347182" y="7916686"/>
            <a:ext cx="4171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A" sz="800" b="1" dirty="0"/>
              <a:t>More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9E9C2797-E273-6332-FB77-5C6392B1ECA0}"/>
              </a:ext>
            </a:extLst>
          </p:cNvPr>
          <p:cNvSpPr txBox="1"/>
          <p:nvPr/>
        </p:nvSpPr>
        <p:spPr>
          <a:xfrm>
            <a:off x="4384051" y="7655076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…</a:t>
            </a:r>
            <a:endParaRPr lang="en-UA" b="1" dirty="0"/>
          </a:p>
        </p:txBody>
      </p:sp>
      <p:pic>
        <p:nvPicPr>
          <p:cNvPr id="127" name="Рисунок 126">
            <a:extLst>
              <a:ext uri="{FF2B5EF4-FFF2-40B4-BE49-F238E27FC236}">
                <a16:creationId xmlns:a16="http://schemas.microsoft.com/office/drawing/2014/main" id="{68490379-BE48-B4B8-5692-AAAF7922A9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38049" y="7734719"/>
            <a:ext cx="261521" cy="261521"/>
          </a:xfrm>
          <a:prstGeom prst="rect">
            <a:avLst/>
          </a:prstGeom>
        </p:spPr>
      </p:pic>
      <p:pic>
        <p:nvPicPr>
          <p:cNvPr id="129" name="Рисунок 128">
            <a:extLst>
              <a:ext uri="{FF2B5EF4-FFF2-40B4-BE49-F238E27FC236}">
                <a16:creationId xmlns:a16="http://schemas.microsoft.com/office/drawing/2014/main" id="{34BA3C71-BCE9-7695-EAF6-96837772D7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4555" y="7733440"/>
            <a:ext cx="262800" cy="2628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465E8DF-B5D9-964C-9543-16D08DE94FBE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949923A-6A1B-5741-A938-7DDDA0C7FF33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2E3669-0599-234B-B053-3B3F2679FD7A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139408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572E19E7-A5A6-F9F9-567A-DAF3B3C5D2C3}"/>
              </a:ext>
            </a:extLst>
          </p:cNvPr>
          <p:cNvSpPr/>
          <p:nvPr/>
        </p:nvSpPr>
        <p:spPr>
          <a:xfrm>
            <a:off x="2020511" y="1992042"/>
            <a:ext cx="2816977" cy="6764373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8" name="Oval 9">
            <a:extLst>
              <a:ext uri="{FF2B5EF4-FFF2-40B4-BE49-F238E27FC236}">
                <a16:creationId xmlns:a16="http://schemas.microsoft.com/office/drawing/2014/main" id="{22BC80B1-C571-D540-8E3C-3F18D8CAD4CC}"/>
              </a:ext>
            </a:extLst>
          </p:cNvPr>
          <p:cNvSpPr/>
          <p:nvPr/>
        </p:nvSpPr>
        <p:spPr>
          <a:xfrm>
            <a:off x="3197883" y="2548778"/>
            <a:ext cx="462231" cy="43546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EA0CF7-42A7-44AA-5D26-F41132085364}"/>
              </a:ext>
            </a:extLst>
          </p:cNvPr>
          <p:cNvSpPr txBox="1"/>
          <p:nvPr/>
        </p:nvSpPr>
        <p:spPr>
          <a:xfrm>
            <a:off x="3246030" y="2629096"/>
            <a:ext cx="4248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A" sz="1200" dirty="0"/>
              <a:t>NC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83B004-9242-3242-5DC3-760938888D91}"/>
              </a:ext>
            </a:extLst>
          </p:cNvPr>
          <p:cNvSpPr txBox="1"/>
          <p:nvPr/>
        </p:nvSpPr>
        <p:spPr>
          <a:xfrm>
            <a:off x="2664592" y="3206225"/>
            <a:ext cx="161286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Information about type of subscription</a:t>
            </a:r>
            <a:endParaRPr lang="en-UA" sz="7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CB4E787-82DF-CD64-0F9C-C77573FEC758}"/>
              </a:ext>
            </a:extLst>
          </p:cNvPr>
          <p:cNvSpPr txBox="1"/>
          <p:nvPr/>
        </p:nvSpPr>
        <p:spPr>
          <a:xfrm>
            <a:off x="2446508" y="4412395"/>
            <a:ext cx="95401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My details</a:t>
            </a:r>
            <a:endParaRPr lang="en-UA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D0463E5-1513-59C5-F9F9-AD125970EA9C}"/>
              </a:ext>
            </a:extLst>
          </p:cNvPr>
          <p:cNvSpPr txBox="1"/>
          <p:nvPr/>
        </p:nvSpPr>
        <p:spPr>
          <a:xfrm>
            <a:off x="2133371" y="8404692"/>
            <a:ext cx="4924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A" sz="800" b="1" dirty="0"/>
              <a:t>Groups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2DBDA6A-06F7-0D48-C508-1C83FA99754D}"/>
              </a:ext>
            </a:extLst>
          </p:cNvPr>
          <p:cNvSpPr txBox="1"/>
          <p:nvPr/>
        </p:nvSpPr>
        <p:spPr>
          <a:xfrm>
            <a:off x="3134424" y="8420259"/>
            <a:ext cx="7312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A" sz="800" b="1" dirty="0"/>
              <a:t>Notifications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49A2649-7ADC-9A22-577E-B927FE9585A9}"/>
              </a:ext>
            </a:extLst>
          </p:cNvPr>
          <p:cNvSpPr txBox="1"/>
          <p:nvPr/>
        </p:nvSpPr>
        <p:spPr>
          <a:xfrm>
            <a:off x="4368268" y="8412193"/>
            <a:ext cx="4171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A" sz="800" b="1" dirty="0"/>
              <a:t>More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45A6899-A24E-990B-2870-7654AA9F0071}"/>
              </a:ext>
            </a:extLst>
          </p:cNvPr>
          <p:cNvSpPr txBox="1"/>
          <p:nvPr/>
        </p:nvSpPr>
        <p:spPr>
          <a:xfrm>
            <a:off x="4405137" y="8150583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…</a:t>
            </a:r>
            <a:endParaRPr lang="en-UA" b="1" dirty="0"/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9C7B3CF-A21A-BD3D-213E-F0BC08A2C2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9135" y="8230226"/>
            <a:ext cx="261521" cy="261521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EE70A69-54CE-CE29-384D-81D2ADB72C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5641" y="8228947"/>
            <a:ext cx="262800" cy="262800"/>
          </a:xfrm>
          <a:prstGeom prst="rect">
            <a:avLst/>
          </a:prstGeom>
        </p:spPr>
      </p:pic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5461DE8D-AE97-958D-84A8-564B9D0D7169}"/>
              </a:ext>
            </a:extLst>
          </p:cNvPr>
          <p:cNvSpPr/>
          <p:nvPr/>
        </p:nvSpPr>
        <p:spPr>
          <a:xfrm>
            <a:off x="2120471" y="3660979"/>
            <a:ext cx="2664899" cy="505918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F089FE-7BC9-CE5C-B081-2554F0DB417F}"/>
              </a:ext>
            </a:extLst>
          </p:cNvPr>
          <p:cNvSpPr txBox="1"/>
          <p:nvPr/>
        </p:nvSpPr>
        <p:spPr>
          <a:xfrm>
            <a:off x="2425245" y="3710435"/>
            <a:ext cx="13482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Chat with us</a:t>
            </a:r>
            <a:endParaRPr lang="en-UA" sz="10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8FF581-262D-65A0-4B3C-7B00DC63F2D1}"/>
              </a:ext>
            </a:extLst>
          </p:cNvPr>
          <p:cNvSpPr txBox="1"/>
          <p:nvPr/>
        </p:nvSpPr>
        <p:spPr>
          <a:xfrm>
            <a:off x="2421788" y="3861307"/>
            <a:ext cx="161286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Have a question or need help?</a:t>
            </a:r>
            <a:endParaRPr lang="en-UA" sz="700" dirty="0"/>
          </a:p>
        </p:txBody>
      </p:sp>
      <p:sp>
        <p:nvSpPr>
          <p:cNvPr id="13" name="Oval 9">
            <a:extLst>
              <a:ext uri="{FF2B5EF4-FFF2-40B4-BE49-F238E27FC236}">
                <a16:creationId xmlns:a16="http://schemas.microsoft.com/office/drawing/2014/main" id="{9CCCAF1B-3417-0D45-4C50-807962137C81}"/>
              </a:ext>
            </a:extLst>
          </p:cNvPr>
          <p:cNvSpPr/>
          <p:nvPr/>
        </p:nvSpPr>
        <p:spPr>
          <a:xfrm>
            <a:off x="2204838" y="3764143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4588C887-413F-5E57-70D8-F0F3660714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614" y="3846375"/>
            <a:ext cx="110281" cy="110281"/>
          </a:xfrm>
          <a:prstGeom prst="rect">
            <a:avLst/>
          </a:prstGeom>
        </p:spPr>
      </p:pic>
      <p:sp>
        <p:nvSpPr>
          <p:cNvPr id="31" name="Oval 9">
            <a:extLst>
              <a:ext uri="{FF2B5EF4-FFF2-40B4-BE49-F238E27FC236}">
                <a16:creationId xmlns:a16="http://schemas.microsoft.com/office/drawing/2014/main" id="{A1338765-52D4-0357-E032-BDE6BD8143B6}"/>
              </a:ext>
            </a:extLst>
          </p:cNvPr>
          <p:cNvSpPr/>
          <p:nvPr/>
        </p:nvSpPr>
        <p:spPr>
          <a:xfrm>
            <a:off x="2150790" y="4412395"/>
            <a:ext cx="239105" cy="2308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DB49AE7-F537-28D4-259F-ACCC50D06AEB}"/>
              </a:ext>
            </a:extLst>
          </p:cNvPr>
          <p:cNvSpPr txBox="1"/>
          <p:nvPr/>
        </p:nvSpPr>
        <p:spPr>
          <a:xfrm>
            <a:off x="4503766" y="4412395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35" name="Oval 9">
            <a:extLst>
              <a:ext uri="{FF2B5EF4-FFF2-40B4-BE49-F238E27FC236}">
                <a16:creationId xmlns:a16="http://schemas.microsoft.com/office/drawing/2014/main" id="{78592A72-A12B-B178-716A-6AD4BF2C1177}"/>
              </a:ext>
            </a:extLst>
          </p:cNvPr>
          <p:cNvSpPr/>
          <p:nvPr/>
        </p:nvSpPr>
        <p:spPr>
          <a:xfrm>
            <a:off x="2153314" y="4849158"/>
            <a:ext cx="236581" cy="23083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pic>
        <p:nvPicPr>
          <p:cNvPr id="34" name="Рисунок 33" descr="Стрелка вверх со сплошной заливкой">
            <a:extLst>
              <a:ext uri="{FF2B5EF4-FFF2-40B4-BE49-F238E27FC236}">
                <a16:creationId xmlns:a16="http://schemas.microsoft.com/office/drawing/2014/main" id="{216AA718-C091-F5D0-3115-FACFD7A092C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68513" y="4891874"/>
            <a:ext cx="204934" cy="15996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EFB3EFC-8542-4F79-3508-EC97BFAA3DD4}"/>
              </a:ext>
            </a:extLst>
          </p:cNvPr>
          <p:cNvSpPr txBox="1"/>
          <p:nvPr/>
        </p:nvSpPr>
        <p:spPr>
          <a:xfrm>
            <a:off x="2446508" y="4847563"/>
            <a:ext cx="12369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Upgrade my account</a:t>
            </a:r>
            <a:endParaRPr lang="en-UA" sz="900" dirty="0"/>
          </a:p>
        </p:txBody>
      </p:sp>
      <p:pic>
        <p:nvPicPr>
          <p:cNvPr id="39" name="Рисунок 38" descr="Ссылка со сплошной заливкой">
            <a:extLst>
              <a:ext uri="{FF2B5EF4-FFF2-40B4-BE49-F238E27FC236}">
                <a16:creationId xmlns:a16="http://schemas.microsoft.com/office/drawing/2014/main" id="{C41DFBAD-B05F-43EF-5D4C-5BF7B37039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80342" y="5793700"/>
            <a:ext cx="176340" cy="17634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B516FCC3-8D77-0368-F3A7-7AACDE8D22F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80342" y="5309893"/>
            <a:ext cx="180000" cy="180000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878BE450-E29D-E740-AC38-4985D34F6529}"/>
              </a:ext>
            </a:extLst>
          </p:cNvPr>
          <p:cNvSpPr txBox="1"/>
          <p:nvPr/>
        </p:nvSpPr>
        <p:spPr>
          <a:xfrm>
            <a:off x="2465651" y="5283720"/>
            <a:ext cx="12369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Hide ads</a:t>
            </a:r>
            <a:endParaRPr lang="en-UA" sz="9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54A8DAE-2178-1DFD-57A2-7D0218362DBE}"/>
              </a:ext>
            </a:extLst>
          </p:cNvPr>
          <p:cNvSpPr txBox="1"/>
          <p:nvPr/>
        </p:nvSpPr>
        <p:spPr>
          <a:xfrm>
            <a:off x="4503766" y="4859844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179E82A4-A833-E721-480C-653A49B2850A}"/>
              </a:ext>
            </a:extLst>
          </p:cNvPr>
          <p:cNvSpPr txBox="1"/>
          <p:nvPr/>
        </p:nvSpPr>
        <p:spPr>
          <a:xfrm>
            <a:off x="2461648" y="5749309"/>
            <a:ext cx="12369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Bank connections</a:t>
            </a:r>
            <a:endParaRPr lang="en-UA" sz="9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B481E18-400D-5787-3137-FF5DC095AAC2}"/>
              </a:ext>
            </a:extLst>
          </p:cNvPr>
          <p:cNvSpPr txBox="1"/>
          <p:nvPr/>
        </p:nvSpPr>
        <p:spPr>
          <a:xfrm>
            <a:off x="4518906" y="5749309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D605211D-71DB-D07C-702B-2AF813CDCCF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80282" y="6228094"/>
            <a:ext cx="176400" cy="176400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CAF65082-BE91-9343-EF77-C3C8C0261C56}"/>
              </a:ext>
            </a:extLst>
          </p:cNvPr>
          <p:cNvSpPr txBox="1"/>
          <p:nvPr/>
        </p:nvSpPr>
        <p:spPr>
          <a:xfrm>
            <a:off x="2461648" y="6191293"/>
            <a:ext cx="12369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Help Center</a:t>
            </a:r>
            <a:endParaRPr lang="en-UA" sz="9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8E58E92-17F2-70B6-5DC7-78D0261B1D36}"/>
              </a:ext>
            </a:extLst>
          </p:cNvPr>
          <p:cNvSpPr txBox="1"/>
          <p:nvPr/>
        </p:nvSpPr>
        <p:spPr>
          <a:xfrm>
            <a:off x="4518906" y="6191293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986D5A48-213B-44E0-0696-1B6866512C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84902" y="6648325"/>
            <a:ext cx="176400" cy="176400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79B0FC3A-32AB-38E6-EB8D-607D228ACF8F}"/>
              </a:ext>
            </a:extLst>
          </p:cNvPr>
          <p:cNvSpPr txBox="1"/>
          <p:nvPr/>
        </p:nvSpPr>
        <p:spPr>
          <a:xfrm>
            <a:off x="2465651" y="6611267"/>
            <a:ext cx="12369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About the app</a:t>
            </a:r>
            <a:endParaRPr lang="en-UA" sz="9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D20ABD8-FC45-CA16-3920-C7CFF214C84B}"/>
              </a:ext>
            </a:extLst>
          </p:cNvPr>
          <p:cNvSpPr txBox="1"/>
          <p:nvPr/>
        </p:nvSpPr>
        <p:spPr>
          <a:xfrm>
            <a:off x="4522909" y="6611267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C79AD0DB-F110-128C-B66C-302DDD6A22E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94549" y="7106277"/>
            <a:ext cx="176400" cy="176400"/>
          </a:xfrm>
          <a:prstGeom prst="rect">
            <a:avLst/>
          </a:prstGeom>
        </p:spPr>
      </p:pic>
      <p:sp>
        <p:nvSpPr>
          <p:cNvPr id="63" name="TextBox 62">
            <a:extLst>
              <a:ext uri="{FF2B5EF4-FFF2-40B4-BE49-F238E27FC236}">
                <a16:creationId xmlns:a16="http://schemas.microsoft.com/office/drawing/2014/main" id="{F4745E6B-3F23-CA18-4EC8-B24A568BF08F}"/>
              </a:ext>
            </a:extLst>
          </p:cNvPr>
          <p:cNvSpPr txBox="1"/>
          <p:nvPr/>
        </p:nvSpPr>
        <p:spPr>
          <a:xfrm>
            <a:off x="2458388" y="7060965"/>
            <a:ext cx="12369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Tell a friend</a:t>
            </a:r>
            <a:endParaRPr lang="en-UA" sz="9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68010EA-19E2-35DD-71D6-394799B8054F}"/>
              </a:ext>
            </a:extLst>
          </p:cNvPr>
          <p:cNvSpPr txBox="1"/>
          <p:nvPr/>
        </p:nvSpPr>
        <p:spPr>
          <a:xfrm>
            <a:off x="4515646" y="7060965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DCB2FE14-9388-7EAC-FC31-2CB0D2C7D11D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92738" y="7526508"/>
            <a:ext cx="176400" cy="176400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A2604595-ADE2-0AB2-9EA3-570696BDEE34}"/>
              </a:ext>
            </a:extLst>
          </p:cNvPr>
          <p:cNvSpPr txBox="1"/>
          <p:nvPr/>
        </p:nvSpPr>
        <p:spPr>
          <a:xfrm>
            <a:off x="2461648" y="7480939"/>
            <a:ext cx="123695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Rate us</a:t>
            </a:r>
            <a:endParaRPr lang="en-UA" sz="9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25BB075-6409-2C21-DFC4-DFF834A4C79A}"/>
              </a:ext>
            </a:extLst>
          </p:cNvPr>
          <p:cNvSpPr txBox="1"/>
          <p:nvPr/>
        </p:nvSpPr>
        <p:spPr>
          <a:xfrm>
            <a:off x="4518906" y="7480939"/>
            <a:ext cx="2344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˃</a:t>
            </a:r>
            <a:endParaRPr lang="en-UA" sz="900" dirty="0"/>
          </a:p>
        </p:txBody>
      </p:sp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8A7FE171-D6F2-383D-7E0B-2AA2359A31E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503766" y="5283720"/>
            <a:ext cx="230832" cy="230832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645B52B3-D7D0-E54F-BC95-AFB6433BFD0F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8A51A6F-6871-4243-B0BC-00AF26165ECB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7797E1B-8DA3-B746-B794-A56A19101BB8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070267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A239A72B-B2D5-0941-AAB5-257E275705FD}"/>
              </a:ext>
            </a:extLst>
          </p:cNvPr>
          <p:cNvSpPr txBox="1"/>
          <p:nvPr/>
        </p:nvSpPr>
        <p:spPr>
          <a:xfrm>
            <a:off x="1577563" y="9033868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487E3F4-AD99-044C-9057-71A73E65B67D}"/>
              </a:ext>
            </a:extLst>
          </p:cNvPr>
          <p:cNvSpPr txBox="1"/>
          <p:nvPr/>
        </p:nvSpPr>
        <p:spPr>
          <a:xfrm>
            <a:off x="1643353" y="1118466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962EA5B-D1BE-D94B-B657-0AB2DEC294BF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ED48E3D-EEF3-AD45-8D78-94B81AFD70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472" y="2092084"/>
            <a:ext cx="3025054" cy="6502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4991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DEA2AAC2-10F7-2346-354D-20BA25213893}"/>
              </a:ext>
            </a:extLst>
          </p:cNvPr>
          <p:cNvSpPr/>
          <p:nvPr/>
        </p:nvSpPr>
        <p:spPr>
          <a:xfrm>
            <a:off x="2020511" y="2298893"/>
            <a:ext cx="2816977" cy="6499705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F70646-61EC-2F3A-E6B6-DD7CE7F479EF}"/>
              </a:ext>
            </a:extLst>
          </p:cNvPr>
          <p:cNvSpPr txBox="1"/>
          <p:nvPr/>
        </p:nvSpPr>
        <p:spPr>
          <a:xfrm>
            <a:off x="2135164" y="8465753"/>
            <a:ext cx="4924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A" sz="800" b="1" dirty="0"/>
              <a:t>Groups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54FCE4-A39B-D2A6-DD67-E6419FED72BF}"/>
              </a:ext>
            </a:extLst>
          </p:cNvPr>
          <p:cNvSpPr txBox="1"/>
          <p:nvPr/>
        </p:nvSpPr>
        <p:spPr>
          <a:xfrm>
            <a:off x="3136217" y="8481320"/>
            <a:ext cx="73129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A" sz="800" b="1" dirty="0"/>
              <a:t>Notifications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14F8CD-632C-022A-9CA5-5745BE118C08}"/>
              </a:ext>
            </a:extLst>
          </p:cNvPr>
          <p:cNvSpPr txBox="1"/>
          <p:nvPr/>
        </p:nvSpPr>
        <p:spPr>
          <a:xfrm>
            <a:off x="4370061" y="8473254"/>
            <a:ext cx="4171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A" sz="800" b="1" dirty="0"/>
              <a:t>More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536950-D3B7-501E-8658-3C95E339B0BB}"/>
              </a:ext>
            </a:extLst>
          </p:cNvPr>
          <p:cNvSpPr txBox="1"/>
          <p:nvPr/>
        </p:nvSpPr>
        <p:spPr>
          <a:xfrm>
            <a:off x="4406930" y="8211644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…</a:t>
            </a:r>
            <a:endParaRPr lang="en-UA" b="1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DDE9BCE-392F-DC15-7E07-BDABAD2C3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0928" y="8291287"/>
            <a:ext cx="261521" cy="261521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70BAD17-B00A-2203-145E-47D61472A8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7434" y="8290008"/>
            <a:ext cx="262800" cy="262800"/>
          </a:xfrm>
          <a:prstGeom prst="rect">
            <a:avLst/>
          </a:prstGeom>
        </p:spPr>
      </p:pic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6D10B431-D0A4-DD14-342B-EB711904381C}"/>
              </a:ext>
            </a:extLst>
          </p:cNvPr>
          <p:cNvSpPr/>
          <p:nvPr/>
        </p:nvSpPr>
        <p:spPr>
          <a:xfrm>
            <a:off x="2103600" y="3069263"/>
            <a:ext cx="2664899" cy="171716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00C7EE-4279-023F-896B-E2DE58F20A64}"/>
              </a:ext>
            </a:extLst>
          </p:cNvPr>
          <p:cNvSpPr txBox="1"/>
          <p:nvPr/>
        </p:nvSpPr>
        <p:spPr>
          <a:xfrm>
            <a:off x="2254638" y="3213600"/>
            <a:ext cx="16128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Profile picture</a:t>
            </a:r>
            <a:endParaRPr lang="en-UA" sz="9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5670892-601B-CB14-7005-B160A3B5EC73}"/>
              </a:ext>
            </a:extLst>
          </p:cNvPr>
          <p:cNvSpPr txBox="1"/>
          <p:nvPr/>
        </p:nvSpPr>
        <p:spPr>
          <a:xfrm>
            <a:off x="2081024" y="2618354"/>
            <a:ext cx="276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&lt;</a:t>
            </a:r>
            <a:endParaRPr lang="en-UA" sz="14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2368C65-F143-16B9-E3AD-72DF9CBEA12D}"/>
              </a:ext>
            </a:extLst>
          </p:cNvPr>
          <p:cNvSpPr txBox="1"/>
          <p:nvPr/>
        </p:nvSpPr>
        <p:spPr>
          <a:xfrm>
            <a:off x="3027725" y="2642024"/>
            <a:ext cx="8872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MY DETAILS</a:t>
            </a:r>
            <a:endParaRPr lang="en-UA" sz="1050" b="1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49BBF12-426C-0629-C79F-FDCE30FCC18A}"/>
              </a:ext>
            </a:extLst>
          </p:cNvPr>
          <p:cNvSpPr txBox="1"/>
          <p:nvPr/>
        </p:nvSpPr>
        <p:spPr>
          <a:xfrm>
            <a:off x="2254640" y="3564121"/>
            <a:ext cx="16128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Name</a:t>
            </a:r>
            <a:endParaRPr lang="en-UA" sz="9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8D6284E-DC8E-71B1-5510-41CCDEBEE2E1}"/>
              </a:ext>
            </a:extLst>
          </p:cNvPr>
          <p:cNvSpPr txBox="1"/>
          <p:nvPr/>
        </p:nvSpPr>
        <p:spPr>
          <a:xfrm>
            <a:off x="2254639" y="3914642"/>
            <a:ext cx="16128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Phone</a:t>
            </a:r>
            <a:endParaRPr lang="en-UA" sz="9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CD73251-A65B-E5CB-33C8-7136C791504F}"/>
              </a:ext>
            </a:extLst>
          </p:cNvPr>
          <p:cNvSpPr txBox="1"/>
          <p:nvPr/>
        </p:nvSpPr>
        <p:spPr>
          <a:xfrm>
            <a:off x="2254641" y="4265163"/>
            <a:ext cx="16128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Email</a:t>
            </a:r>
            <a:endParaRPr lang="en-UA" sz="900" dirty="0"/>
          </a:p>
        </p:txBody>
      </p: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F8C3E033-7D69-6D2E-557E-17C9DA9CC74B}"/>
              </a:ext>
            </a:extLst>
          </p:cNvPr>
          <p:cNvCxnSpPr/>
          <p:nvPr/>
        </p:nvCxnSpPr>
        <p:spPr>
          <a:xfrm>
            <a:off x="2351405" y="3515607"/>
            <a:ext cx="1858202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>
            <a:extLst>
              <a:ext uri="{FF2B5EF4-FFF2-40B4-BE49-F238E27FC236}">
                <a16:creationId xmlns:a16="http://schemas.microsoft.com/office/drawing/2014/main" id="{15D1870B-F5BA-F3B2-6A1E-2CE1A34374DA}"/>
              </a:ext>
            </a:extLst>
          </p:cNvPr>
          <p:cNvCxnSpPr/>
          <p:nvPr/>
        </p:nvCxnSpPr>
        <p:spPr>
          <a:xfrm>
            <a:off x="2351405" y="3866626"/>
            <a:ext cx="1858202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>
            <a:extLst>
              <a:ext uri="{FF2B5EF4-FFF2-40B4-BE49-F238E27FC236}">
                <a16:creationId xmlns:a16="http://schemas.microsoft.com/office/drawing/2014/main" id="{F02C162A-BC9F-9E58-3D65-6A34C81B0AE0}"/>
              </a:ext>
            </a:extLst>
          </p:cNvPr>
          <p:cNvCxnSpPr/>
          <p:nvPr/>
        </p:nvCxnSpPr>
        <p:spPr>
          <a:xfrm>
            <a:off x="2351405" y="4213274"/>
            <a:ext cx="1858202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4" name="Прямоугольник 53">
            <a:extLst>
              <a:ext uri="{FF2B5EF4-FFF2-40B4-BE49-F238E27FC236}">
                <a16:creationId xmlns:a16="http://schemas.microsoft.com/office/drawing/2014/main" id="{3331A00B-BE16-E9BF-7E4D-38D6C97A1EA7}"/>
              </a:ext>
            </a:extLst>
          </p:cNvPr>
          <p:cNvSpPr/>
          <p:nvPr/>
        </p:nvSpPr>
        <p:spPr>
          <a:xfrm>
            <a:off x="2081024" y="4977738"/>
            <a:ext cx="2687475" cy="32978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7B78031-04A5-51F9-6B05-7E5E26B6EB5B}"/>
              </a:ext>
            </a:extLst>
          </p:cNvPr>
          <p:cNvSpPr txBox="1"/>
          <p:nvPr/>
        </p:nvSpPr>
        <p:spPr>
          <a:xfrm>
            <a:off x="3055204" y="5015672"/>
            <a:ext cx="8872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LOG OUT</a:t>
            </a:r>
            <a:endParaRPr lang="en-UA" sz="1050" b="1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C2F82AA-BFD8-E25D-541A-B00C106847EB}"/>
              </a:ext>
            </a:extLst>
          </p:cNvPr>
          <p:cNvSpPr txBox="1"/>
          <p:nvPr/>
        </p:nvSpPr>
        <p:spPr>
          <a:xfrm>
            <a:off x="2062867" y="5339624"/>
            <a:ext cx="2816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If you want to delete your account and all data related.</a:t>
            </a:r>
          </a:p>
          <a:p>
            <a:r>
              <a:rPr lang="en-US" sz="800" dirty="0"/>
              <a:t>Please click </a:t>
            </a:r>
            <a:r>
              <a:rPr lang="en-US" sz="800" u="sng" dirty="0"/>
              <a:t>delete my account</a:t>
            </a:r>
            <a:endParaRPr lang="en-UA" sz="800" u="sng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651407-3E38-274E-A2C3-6FF3C1094092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55DEC4D-4B74-0444-91C9-5ABB5FF14CFE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C2D1B97-D661-CE4E-AAF6-A9F2DEF07A54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857171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AD81F22E-A8C2-C86A-1E89-C59159EF3BF9}"/>
              </a:ext>
            </a:extLst>
          </p:cNvPr>
          <p:cNvSpPr/>
          <p:nvPr/>
        </p:nvSpPr>
        <p:spPr>
          <a:xfrm>
            <a:off x="1968690" y="2380974"/>
            <a:ext cx="2920619" cy="6336259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501ECE-3E0B-797B-8AE5-32241EBDAB2A}"/>
              </a:ext>
            </a:extLst>
          </p:cNvPr>
          <p:cNvSpPr txBox="1"/>
          <p:nvPr/>
        </p:nvSpPr>
        <p:spPr>
          <a:xfrm>
            <a:off x="2927039" y="2679675"/>
            <a:ext cx="104608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NEW EXPENSE</a:t>
            </a:r>
            <a:endParaRPr lang="en-UA" sz="1050" b="1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E7526DE-8E01-49DA-F017-52B2DD55F4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501" y="2707633"/>
            <a:ext cx="198000" cy="19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B08AD30-4BF9-7F53-CC24-ACCE0045E894}"/>
              </a:ext>
            </a:extLst>
          </p:cNvPr>
          <p:cNvSpPr txBox="1"/>
          <p:nvPr/>
        </p:nvSpPr>
        <p:spPr>
          <a:xfrm>
            <a:off x="2017531" y="3182950"/>
            <a:ext cx="10222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Your transactions</a:t>
            </a:r>
            <a:endParaRPr lang="en-UA" sz="900"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AA5D690-6D03-518A-0199-EDBACBE698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365" y="3232292"/>
            <a:ext cx="198000" cy="19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BD83C2-1C68-589C-8CF1-38BA75AE73CF}"/>
              </a:ext>
            </a:extLst>
          </p:cNvPr>
          <p:cNvSpPr txBox="1"/>
          <p:nvPr/>
        </p:nvSpPr>
        <p:spPr>
          <a:xfrm>
            <a:off x="4110963" y="3227007"/>
            <a:ext cx="6937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Add bank</a:t>
            </a:r>
            <a:endParaRPr lang="en-UA" sz="900" b="1" dirty="0"/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CF38012B-7F2B-D128-6E14-275E1D8179C1}"/>
              </a:ext>
            </a:extLst>
          </p:cNvPr>
          <p:cNvSpPr/>
          <p:nvPr/>
        </p:nvSpPr>
        <p:spPr>
          <a:xfrm>
            <a:off x="2053275" y="3485385"/>
            <a:ext cx="2751448" cy="28856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6F41ED0-3A10-AD27-F3A9-F5A859CF05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9606" y="3530665"/>
            <a:ext cx="198000" cy="198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5EBF421-D48C-B1CC-62AF-618E3619542B}"/>
              </a:ext>
            </a:extLst>
          </p:cNvPr>
          <p:cNvSpPr txBox="1"/>
          <p:nvPr/>
        </p:nvSpPr>
        <p:spPr>
          <a:xfrm>
            <a:off x="2255193" y="3510529"/>
            <a:ext cx="102229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didn’t update</a:t>
            </a:r>
            <a:endParaRPr lang="en-UA" sz="9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358CB81-D174-396E-EB39-1A12D07E87A4}"/>
              </a:ext>
            </a:extLst>
          </p:cNvPr>
          <p:cNvSpPr txBox="1"/>
          <p:nvPr/>
        </p:nvSpPr>
        <p:spPr>
          <a:xfrm>
            <a:off x="4257371" y="3507253"/>
            <a:ext cx="57281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UPDATE</a:t>
            </a:r>
            <a:endParaRPr lang="en-UA" sz="9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810E42-9AFC-433D-21EE-4A3485372535}"/>
              </a:ext>
            </a:extLst>
          </p:cNvPr>
          <p:cNvSpPr txBox="1"/>
          <p:nvPr/>
        </p:nvSpPr>
        <p:spPr>
          <a:xfrm>
            <a:off x="1996919" y="3823497"/>
            <a:ext cx="14656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DATE OF TRANSACTION</a:t>
            </a:r>
            <a:endParaRPr lang="en-UA" sz="900" dirty="0"/>
          </a:p>
        </p:txBody>
      </p:sp>
      <p:sp>
        <p:nvSpPr>
          <p:cNvPr id="18" name="Oval 9">
            <a:extLst>
              <a:ext uri="{FF2B5EF4-FFF2-40B4-BE49-F238E27FC236}">
                <a16:creationId xmlns:a16="http://schemas.microsoft.com/office/drawing/2014/main" id="{10ABE976-37CC-F725-AD04-CBE84293747A}"/>
              </a:ext>
            </a:extLst>
          </p:cNvPr>
          <p:cNvSpPr/>
          <p:nvPr/>
        </p:nvSpPr>
        <p:spPr>
          <a:xfrm>
            <a:off x="2147617" y="4117741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F65B36B-6AD3-09C7-BC29-33BB1E54DE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8404" y="4163046"/>
            <a:ext cx="166194" cy="166194"/>
          </a:xfrm>
          <a:prstGeom prst="rect">
            <a:avLst/>
          </a:prstGeom>
        </p:spPr>
      </p:pic>
      <p:sp>
        <p:nvSpPr>
          <p:cNvPr id="20" name="Oval 9">
            <a:extLst>
              <a:ext uri="{FF2B5EF4-FFF2-40B4-BE49-F238E27FC236}">
                <a16:creationId xmlns:a16="http://schemas.microsoft.com/office/drawing/2014/main" id="{EB8E9EAD-979D-3ECA-071E-924352976B07}"/>
              </a:ext>
            </a:extLst>
          </p:cNvPr>
          <p:cNvSpPr/>
          <p:nvPr/>
        </p:nvSpPr>
        <p:spPr>
          <a:xfrm>
            <a:off x="2143249" y="4533255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67E2B1F-F92C-BF4B-317D-289D1C43F8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4036" y="4578560"/>
            <a:ext cx="166194" cy="166194"/>
          </a:xfrm>
          <a:prstGeom prst="rect">
            <a:avLst/>
          </a:prstGeom>
        </p:spPr>
      </p:pic>
      <p:sp>
        <p:nvSpPr>
          <p:cNvPr id="22" name="Oval 9">
            <a:extLst>
              <a:ext uri="{FF2B5EF4-FFF2-40B4-BE49-F238E27FC236}">
                <a16:creationId xmlns:a16="http://schemas.microsoft.com/office/drawing/2014/main" id="{76C1A6D1-AA28-2D59-3C0D-52AFB410D836}"/>
              </a:ext>
            </a:extLst>
          </p:cNvPr>
          <p:cNvSpPr/>
          <p:nvPr/>
        </p:nvSpPr>
        <p:spPr>
          <a:xfrm>
            <a:off x="2143822" y="4948769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D8867280-8B25-C236-CA35-EA31BFD262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4609" y="4994074"/>
            <a:ext cx="166194" cy="166194"/>
          </a:xfrm>
          <a:prstGeom prst="rect">
            <a:avLst/>
          </a:prstGeom>
        </p:spPr>
      </p:pic>
      <p:sp>
        <p:nvSpPr>
          <p:cNvPr id="24" name="Oval 9">
            <a:extLst>
              <a:ext uri="{FF2B5EF4-FFF2-40B4-BE49-F238E27FC236}">
                <a16:creationId xmlns:a16="http://schemas.microsoft.com/office/drawing/2014/main" id="{B755FD12-1811-F749-4FA9-E98C64D29989}"/>
              </a:ext>
            </a:extLst>
          </p:cNvPr>
          <p:cNvSpPr/>
          <p:nvPr/>
        </p:nvSpPr>
        <p:spPr>
          <a:xfrm>
            <a:off x="2148143" y="5690949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017FA19F-C6CD-8755-A24E-01FE1C78DF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8930" y="5736254"/>
            <a:ext cx="166194" cy="166194"/>
          </a:xfrm>
          <a:prstGeom prst="rect">
            <a:avLst/>
          </a:prstGeom>
        </p:spPr>
      </p:pic>
      <p:sp>
        <p:nvSpPr>
          <p:cNvPr id="26" name="Oval 9">
            <a:extLst>
              <a:ext uri="{FF2B5EF4-FFF2-40B4-BE49-F238E27FC236}">
                <a16:creationId xmlns:a16="http://schemas.microsoft.com/office/drawing/2014/main" id="{F2FDD556-9FE0-1C19-F2EC-D3BB4EBB594D}"/>
              </a:ext>
            </a:extLst>
          </p:cNvPr>
          <p:cNvSpPr/>
          <p:nvPr/>
        </p:nvSpPr>
        <p:spPr>
          <a:xfrm>
            <a:off x="2152588" y="6070556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265D9AF-028E-5A3D-614B-BB1842D16B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3375" y="6115861"/>
            <a:ext cx="166194" cy="166194"/>
          </a:xfrm>
          <a:prstGeom prst="rect">
            <a:avLst/>
          </a:prstGeom>
        </p:spPr>
      </p:pic>
      <p:sp>
        <p:nvSpPr>
          <p:cNvPr id="28" name="Oval 9">
            <a:extLst>
              <a:ext uri="{FF2B5EF4-FFF2-40B4-BE49-F238E27FC236}">
                <a16:creationId xmlns:a16="http://schemas.microsoft.com/office/drawing/2014/main" id="{E699A919-E2BA-AA24-555D-6C1BB05A907E}"/>
              </a:ext>
            </a:extLst>
          </p:cNvPr>
          <p:cNvSpPr/>
          <p:nvPr/>
        </p:nvSpPr>
        <p:spPr>
          <a:xfrm>
            <a:off x="2152553" y="6839302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1867C5A-74EC-0CBB-E2AA-624B13F7FA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3340" y="6884607"/>
            <a:ext cx="166194" cy="166194"/>
          </a:xfrm>
          <a:prstGeom prst="rect">
            <a:avLst/>
          </a:prstGeom>
        </p:spPr>
      </p:pic>
      <p:sp>
        <p:nvSpPr>
          <p:cNvPr id="30" name="Oval 9">
            <a:extLst>
              <a:ext uri="{FF2B5EF4-FFF2-40B4-BE49-F238E27FC236}">
                <a16:creationId xmlns:a16="http://schemas.microsoft.com/office/drawing/2014/main" id="{161C44D1-29BC-C256-B3B0-F5A917DF1A27}"/>
              </a:ext>
            </a:extLst>
          </p:cNvPr>
          <p:cNvSpPr/>
          <p:nvPr/>
        </p:nvSpPr>
        <p:spPr>
          <a:xfrm>
            <a:off x="2143249" y="7285814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690B523-4B75-6B17-A311-1AFCCED054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4036" y="7331119"/>
            <a:ext cx="166194" cy="166194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FF5EF19D-F001-185A-EB42-DEDCE1B9DBE9}"/>
              </a:ext>
            </a:extLst>
          </p:cNvPr>
          <p:cNvSpPr txBox="1"/>
          <p:nvPr/>
        </p:nvSpPr>
        <p:spPr>
          <a:xfrm>
            <a:off x="2408956" y="4486677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Transaction details</a:t>
            </a:r>
            <a:endParaRPr lang="en-UA" sz="900" b="1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09158AD-32E7-988D-87A5-350FCFAF2461}"/>
              </a:ext>
            </a:extLst>
          </p:cNvPr>
          <p:cNvSpPr txBox="1"/>
          <p:nvPr/>
        </p:nvSpPr>
        <p:spPr>
          <a:xfrm>
            <a:off x="2413401" y="4605160"/>
            <a:ext cx="130301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Transaction amount</a:t>
            </a:r>
            <a:endParaRPr lang="en-UA" sz="700" dirty="0"/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229195A5-45F9-F9AD-CB5B-5A682DE608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4779" y="4557074"/>
            <a:ext cx="162000" cy="162000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6E88D0D6-BBAA-906B-8D6B-9DD33BBFD11B}"/>
              </a:ext>
            </a:extLst>
          </p:cNvPr>
          <p:cNvSpPr txBox="1"/>
          <p:nvPr/>
        </p:nvSpPr>
        <p:spPr>
          <a:xfrm>
            <a:off x="2399356" y="4092086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Transaction details</a:t>
            </a:r>
            <a:endParaRPr lang="en-UA" sz="9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78D7BEE-1038-8B0D-5A60-6E41CCCC26D5}"/>
              </a:ext>
            </a:extLst>
          </p:cNvPr>
          <p:cNvSpPr txBox="1"/>
          <p:nvPr/>
        </p:nvSpPr>
        <p:spPr>
          <a:xfrm>
            <a:off x="2403801" y="4210569"/>
            <a:ext cx="94451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Transaction amount</a:t>
            </a:r>
            <a:endParaRPr lang="en-UA" sz="700" dirty="0"/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36D41C4B-249A-A511-4DB0-3FA9323369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5179" y="4162483"/>
            <a:ext cx="162000" cy="162000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9B375111-B23F-6111-4F6C-B8A3EB14ED02}"/>
              </a:ext>
            </a:extLst>
          </p:cNvPr>
          <p:cNvSpPr txBox="1"/>
          <p:nvPr/>
        </p:nvSpPr>
        <p:spPr>
          <a:xfrm>
            <a:off x="2403984" y="4917167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Transaction details</a:t>
            </a:r>
            <a:endParaRPr lang="en-UA" sz="900" b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4101AD8-3A78-80C1-AB8A-D35A9BCC1E31}"/>
              </a:ext>
            </a:extLst>
          </p:cNvPr>
          <p:cNvSpPr txBox="1"/>
          <p:nvPr/>
        </p:nvSpPr>
        <p:spPr>
          <a:xfrm>
            <a:off x="2408429" y="5035650"/>
            <a:ext cx="125093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Transaction amount</a:t>
            </a:r>
            <a:endParaRPr lang="en-UA" sz="700" dirty="0"/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B492E78C-8831-A806-D98E-B35E90E73E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39807" y="4987564"/>
            <a:ext cx="162000" cy="16200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9A61431A-CECB-5A4C-A2D6-27898B667FD4}"/>
              </a:ext>
            </a:extLst>
          </p:cNvPr>
          <p:cNvSpPr txBox="1"/>
          <p:nvPr/>
        </p:nvSpPr>
        <p:spPr>
          <a:xfrm>
            <a:off x="2413402" y="5639114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Transaction details</a:t>
            </a:r>
            <a:endParaRPr lang="en-UA" sz="900" b="1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CB72A6E-6303-1509-44CB-2F2C59269C1E}"/>
              </a:ext>
            </a:extLst>
          </p:cNvPr>
          <p:cNvSpPr txBox="1"/>
          <p:nvPr/>
        </p:nvSpPr>
        <p:spPr>
          <a:xfrm>
            <a:off x="2417848" y="5757597"/>
            <a:ext cx="116656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Transaction amount</a:t>
            </a:r>
            <a:endParaRPr lang="en-UA" sz="700" dirty="0"/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A14E5A2A-1270-D9EC-FA33-8EE008D819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9225" y="5709511"/>
            <a:ext cx="162000" cy="162000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C174364A-CF6C-80A2-47DD-5E2FFF850C9C}"/>
              </a:ext>
            </a:extLst>
          </p:cNvPr>
          <p:cNvSpPr txBox="1"/>
          <p:nvPr/>
        </p:nvSpPr>
        <p:spPr>
          <a:xfrm>
            <a:off x="2413402" y="6069583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Transaction details</a:t>
            </a:r>
            <a:endParaRPr lang="en-UA" sz="900" b="1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62A26B8-6518-653F-E2D3-256BA46D74D3}"/>
              </a:ext>
            </a:extLst>
          </p:cNvPr>
          <p:cNvSpPr txBox="1"/>
          <p:nvPr/>
        </p:nvSpPr>
        <p:spPr>
          <a:xfrm>
            <a:off x="2417847" y="6188066"/>
            <a:ext cx="1166563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Transaction amount</a:t>
            </a:r>
            <a:endParaRPr lang="en-UA" sz="700" dirty="0"/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D27C6525-9E72-E97C-1220-86C8CCD971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49225" y="6139980"/>
            <a:ext cx="162000" cy="162000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53985A2A-856F-C77E-688D-727968BAA969}"/>
              </a:ext>
            </a:extLst>
          </p:cNvPr>
          <p:cNvSpPr txBox="1"/>
          <p:nvPr/>
        </p:nvSpPr>
        <p:spPr>
          <a:xfrm>
            <a:off x="2417848" y="6815755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Transaction details</a:t>
            </a:r>
            <a:endParaRPr lang="en-UA" sz="900" b="1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51E5D9A-2E31-7078-0400-3B88C01DD589}"/>
              </a:ext>
            </a:extLst>
          </p:cNvPr>
          <p:cNvSpPr txBox="1"/>
          <p:nvPr/>
        </p:nvSpPr>
        <p:spPr>
          <a:xfrm>
            <a:off x="2422293" y="6934238"/>
            <a:ext cx="129371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Transaction amount</a:t>
            </a:r>
            <a:endParaRPr lang="en-UA" sz="700" dirty="0"/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6BBB9011-12DB-6BDC-9DC0-A18E964512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3671" y="6886152"/>
            <a:ext cx="162000" cy="162000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51E9DE47-01F1-F7E0-4673-00ACDED37FB0}"/>
              </a:ext>
            </a:extLst>
          </p:cNvPr>
          <p:cNvSpPr txBox="1"/>
          <p:nvPr/>
        </p:nvSpPr>
        <p:spPr>
          <a:xfrm>
            <a:off x="2416900" y="7240087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Transaction details</a:t>
            </a:r>
            <a:endParaRPr lang="en-UA" sz="900" b="1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C2D6849-9EEB-EB1B-5DC3-B5A13ED01A17}"/>
              </a:ext>
            </a:extLst>
          </p:cNvPr>
          <p:cNvSpPr txBox="1"/>
          <p:nvPr/>
        </p:nvSpPr>
        <p:spPr>
          <a:xfrm>
            <a:off x="2421346" y="7358570"/>
            <a:ext cx="123801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Transaction amount</a:t>
            </a:r>
            <a:endParaRPr lang="en-UA" sz="700" dirty="0"/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876D1876-0E3C-5E0A-59A5-3EB2EDF950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52723" y="7310484"/>
            <a:ext cx="162000" cy="162000"/>
          </a:xfrm>
          <a:prstGeom prst="rect">
            <a:avLst/>
          </a:prstGeom>
        </p:spPr>
      </p:pic>
      <p:sp>
        <p:nvSpPr>
          <p:cNvPr id="58" name="Прямоугольник: скругленные углы 57">
            <a:extLst>
              <a:ext uri="{FF2B5EF4-FFF2-40B4-BE49-F238E27FC236}">
                <a16:creationId xmlns:a16="http://schemas.microsoft.com/office/drawing/2014/main" id="{5F771A10-A352-C81C-578A-8B82B67C88A1}"/>
              </a:ext>
            </a:extLst>
          </p:cNvPr>
          <p:cNvSpPr/>
          <p:nvPr/>
        </p:nvSpPr>
        <p:spPr>
          <a:xfrm>
            <a:off x="2053275" y="7766000"/>
            <a:ext cx="2751448" cy="28856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9" name="Прямоугольник: скругленные углы 58">
            <a:extLst>
              <a:ext uri="{FF2B5EF4-FFF2-40B4-BE49-F238E27FC236}">
                <a16:creationId xmlns:a16="http://schemas.microsoft.com/office/drawing/2014/main" id="{36B2AAD6-0643-22DF-FE40-DC0355A47A65}"/>
              </a:ext>
            </a:extLst>
          </p:cNvPr>
          <p:cNvSpPr/>
          <p:nvPr/>
        </p:nvSpPr>
        <p:spPr>
          <a:xfrm>
            <a:off x="2053275" y="8197950"/>
            <a:ext cx="2751448" cy="288560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2CB5E5-A09B-8E88-507F-C181EA1447D3}"/>
              </a:ext>
            </a:extLst>
          </p:cNvPr>
          <p:cNvSpPr txBox="1"/>
          <p:nvPr/>
        </p:nvSpPr>
        <p:spPr>
          <a:xfrm>
            <a:off x="2927039" y="7793369"/>
            <a:ext cx="84272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Split expense</a:t>
            </a:r>
            <a:endParaRPr lang="en-UA" sz="900" b="1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10CD8B3-7784-B534-57D5-46B6A99406EA}"/>
              </a:ext>
            </a:extLst>
          </p:cNvPr>
          <p:cNvSpPr txBox="1"/>
          <p:nvPr/>
        </p:nvSpPr>
        <p:spPr>
          <a:xfrm>
            <a:off x="2766340" y="8228615"/>
            <a:ext cx="13538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Create manual expense</a:t>
            </a:r>
            <a:endParaRPr lang="en-UA" sz="900" b="1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0173DDC-CFB7-0541-8C2B-0F407967A62E}"/>
              </a:ext>
            </a:extLst>
          </p:cNvPr>
          <p:cNvSpPr txBox="1"/>
          <p:nvPr/>
        </p:nvSpPr>
        <p:spPr>
          <a:xfrm>
            <a:off x="2017530" y="5343630"/>
            <a:ext cx="14656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DATE OF TRANSACTION</a:t>
            </a:r>
            <a:endParaRPr lang="en-UA" sz="9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BFB4A8A7-ED13-EF05-B0F9-FEC74B9AF260}"/>
              </a:ext>
            </a:extLst>
          </p:cNvPr>
          <p:cNvSpPr txBox="1"/>
          <p:nvPr/>
        </p:nvSpPr>
        <p:spPr>
          <a:xfrm>
            <a:off x="2017530" y="6486706"/>
            <a:ext cx="14656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DATE OF TRANSACTION</a:t>
            </a:r>
            <a:endParaRPr lang="en-UA" sz="9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9400B51-0D2A-4E49-B0EA-F2EF3FA4BD6B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4B85060-D8FD-3E4F-BD0E-824E289350AB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1D3A64FC-D3E4-1549-BF08-E33D82518E94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19919199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5">
            <a:extLst>
              <a:ext uri="{FF2B5EF4-FFF2-40B4-BE49-F238E27FC236}">
                <a16:creationId xmlns:a16="http://schemas.microsoft.com/office/drawing/2014/main" id="{397E2C17-78BB-3D48-3403-989D3C88729F}"/>
              </a:ext>
            </a:extLst>
          </p:cNvPr>
          <p:cNvSpPr/>
          <p:nvPr/>
        </p:nvSpPr>
        <p:spPr>
          <a:xfrm>
            <a:off x="2082697" y="2313280"/>
            <a:ext cx="2692606" cy="6471687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94B87A2-DBE9-6D5A-D733-F61DFE7488C8}"/>
              </a:ext>
            </a:extLst>
          </p:cNvPr>
          <p:cNvSpPr txBox="1"/>
          <p:nvPr/>
        </p:nvSpPr>
        <p:spPr>
          <a:xfrm>
            <a:off x="2938632" y="2720989"/>
            <a:ext cx="11624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NEW EXPENSE</a:t>
            </a:r>
            <a:endParaRPr lang="en-US" sz="1400" b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5B1E61D-0A7C-A348-15E7-09E362660740}"/>
              </a:ext>
            </a:extLst>
          </p:cNvPr>
          <p:cNvSpPr txBox="1"/>
          <p:nvPr/>
        </p:nvSpPr>
        <p:spPr>
          <a:xfrm>
            <a:off x="2172261" y="2705006"/>
            <a:ext cx="276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&lt;</a:t>
            </a:r>
            <a:endParaRPr lang="en-UA" sz="14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6C08C24-4DB4-ABF1-8D8F-7DC3DA8D764B}"/>
              </a:ext>
            </a:extLst>
          </p:cNvPr>
          <p:cNvSpPr txBox="1"/>
          <p:nvPr/>
        </p:nvSpPr>
        <p:spPr>
          <a:xfrm>
            <a:off x="2310404" y="3503487"/>
            <a:ext cx="8128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PARTICIPANTS</a:t>
            </a:r>
            <a:endParaRPr lang="en-UA" sz="700" dirty="0"/>
          </a:p>
        </p:txBody>
      </p:sp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id="{FBC6677E-A0C2-AD7B-A0E2-183464EB3623}"/>
              </a:ext>
            </a:extLst>
          </p:cNvPr>
          <p:cNvSpPr/>
          <p:nvPr/>
        </p:nvSpPr>
        <p:spPr>
          <a:xfrm>
            <a:off x="3600794" y="4478328"/>
            <a:ext cx="676792" cy="200055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: скругленные углы 46">
            <a:extLst>
              <a:ext uri="{FF2B5EF4-FFF2-40B4-BE49-F238E27FC236}">
                <a16:creationId xmlns:a16="http://schemas.microsoft.com/office/drawing/2014/main" id="{82136CA3-44B7-C289-3183-F892F2A8CF4E}"/>
              </a:ext>
            </a:extLst>
          </p:cNvPr>
          <p:cNvSpPr/>
          <p:nvPr/>
        </p:nvSpPr>
        <p:spPr>
          <a:xfrm>
            <a:off x="2172261" y="8140550"/>
            <a:ext cx="2539333" cy="307776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3181ACF-5F5C-84AE-586F-0A5A914414E0}"/>
              </a:ext>
            </a:extLst>
          </p:cNvPr>
          <p:cNvSpPr txBox="1"/>
          <p:nvPr/>
        </p:nvSpPr>
        <p:spPr>
          <a:xfrm>
            <a:off x="3012743" y="8179022"/>
            <a:ext cx="87963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Split expense</a:t>
            </a:r>
            <a:endParaRPr lang="en-UA" sz="900" b="1" dirty="0"/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B0951294-BB17-7424-CF42-C20762BA5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2347" y="3151261"/>
            <a:ext cx="166194" cy="166194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87CD27F9-FC19-5E13-B0BA-04EF25C9FC00}"/>
              </a:ext>
            </a:extLst>
          </p:cNvPr>
          <p:cNvSpPr txBox="1"/>
          <p:nvPr/>
        </p:nvSpPr>
        <p:spPr>
          <a:xfrm>
            <a:off x="2551211" y="3077102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Transaction details</a:t>
            </a:r>
            <a:endParaRPr lang="en-UA" sz="900" b="1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8478809-0FEA-3A96-36DD-3BE87D4F202C}"/>
              </a:ext>
            </a:extLst>
          </p:cNvPr>
          <p:cNvSpPr txBox="1"/>
          <p:nvPr/>
        </p:nvSpPr>
        <p:spPr>
          <a:xfrm>
            <a:off x="2555656" y="3195585"/>
            <a:ext cx="96421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Transaction amount</a:t>
            </a:r>
            <a:endParaRPr lang="en-UA" sz="700" dirty="0"/>
          </a:p>
        </p:txBody>
      </p:sp>
      <p:sp>
        <p:nvSpPr>
          <p:cNvPr id="57" name="Прямоугольник: скругленные углы 56">
            <a:extLst>
              <a:ext uri="{FF2B5EF4-FFF2-40B4-BE49-F238E27FC236}">
                <a16:creationId xmlns:a16="http://schemas.microsoft.com/office/drawing/2014/main" id="{CAFDA792-562A-6819-8909-0A3F537514EF}"/>
              </a:ext>
            </a:extLst>
          </p:cNvPr>
          <p:cNvSpPr/>
          <p:nvPr/>
        </p:nvSpPr>
        <p:spPr>
          <a:xfrm>
            <a:off x="2139823" y="3783372"/>
            <a:ext cx="2571772" cy="424399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1AED828-4A3C-11E0-08A1-9A41680CB5D6}"/>
              </a:ext>
            </a:extLst>
          </p:cNvPr>
          <p:cNvSpPr txBox="1"/>
          <p:nvPr/>
        </p:nvSpPr>
        <p:spPr>
          <a:xfrm>
            <a:off x="2482444" y="3774440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Group invite ink is active</a:t>
            </a:r>
            <a:endParaRPr lang="en-UA" sz="9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6F3581B-E36D-B285-A000-2B16B4656C2D}"/>
              </a:ext>
            </a:extLst>
          </p:cNvPr>
          <p:cNvSpPr txBox="1"/>
          <p:nvPr/>
        </p:nvSpPr>
        <p:spPr>
          <a:xfrm>
            <a:off x="2482444" y="3907378"/>
            <a:ext cx="25296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Expenses will only include current group members </a:t>
            </a:r>
          </a:p>
          <a:p>
            <a:r>
              <a:rPr lang="en-US" sz="700" dirty="0"/>
              <a:t>Learn more</a:t>
            </a:r>
            <a:endParaRPr lang="en-UA" sz="700" dirty="0"/>
          </a:p>
        </p:txBody>
      </p:sp>
      <p:sp>
        <p:nvSpPr>
          <p:cNvPr id="61" name="Oval 9">
            <a:extLst>
              <a:ext uri="{FF2B5EF4-FFF2-40B4-BE49-F238E27FC236}">
                <a16:creationId xmlns:a16="http://schemas.microsoft.com/office/drawing/2014/main" id="{2C752D05-BBED-9ADC-6E1F-D98AD1C29ECF}"/>
              </a:ext>
            </a:extLst>
          </p:cNvPr>
          <p:cNvSpPr/>
          <p:nvPr/>
        </p:nvSpPr>
        <p:spPr>
          <a:xfrm>
            <a:off x="2190592" y="3867217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32" name="Oval 9">
            <a:extLst>
              <a:ext uri="{FF2B5EF4-FFF2-40B4-BE49-F238E27FC236}">
                <a16:creationId xmlns:a16="http://schemas.microsoft.com/office/drawing/2014/main" id="{3A296839-190D-40AB-38FE-A5A9A4AB6FB7}"/>
              </a:ext>
            </a:extLst>
          </p:cNvPr>
          <p:cNvSpPr/>
          <p:nvPr/>
        </p:nvSpPr>
        <p:spPr>
          <a:xfrm>
            <a:off x="2246688" y="3914484"/>
            <a:ext cx="158186" cy="16237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794A1B4-8163-DB2C-EF7D-CE0509F8AF8D}"/>
              </a:ext>
            </a:extLst>
          </p:cNvPr>
          <p:cNvSpPr txBox="1"/>
          <p:nvPr/>
        </p:nvSpPr>
        <p:spPr>
          <a:xfrm>
            <a:off x="2226668" y="3895543"/>
            <a:ext cx="21961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i</a:t>
            </a:r>
            <a:endParaRPr lang="en-UA" sz="700" dirty="0"/>
          </a:p>
        </p:txBody>
      </p:sp>
      <p:sp>
        <p:nvSpPr>
          <p:cNvPr id="63" name="Oval 9">
            <a:extLst>
              <a:ext uri="{FF2B5EF4-FFF2-40B4-BE49-F238E27FC236}">
                <a16:creationId xmlns:a16="http://schemas.microsoft.com/office/drawing/2014/main" id="{4BBFB607-29F7-E4CB-351D-2155F6F0096E}"/>
              </a:ext>
            </a:extLst>
          </p:cNvPr>
          <p:cNvSpPr/>
          <p:nvPr/>
        </p:nvSpPr>
        <p:spPr>
          <a:xfrm>
            <a:off x="2208526" y="4442526"/>
            <a:ext cx="260813" cy="2567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850FE1CB-E1E5-2466-1AC8-83F95912EE59}"/>
              </a:ext>
            </a:extLst>
          </p:cNvPr>
          <p:cNvSpPr txBox="1"/>
          <p:nvPr/>
        </p:nvSpPr>
        <p:spPr>
          <a:xfrm>
            <a:off x="2482444" y="4478329"/>
            <a:ext cx="54340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AMOUNT</a:t>
            </a:r>
            <a:endParaRPr lang="en-UA" sz="700" dirty="0"/>
          </a:p>
        </p:txBody>
      </p:sp>
      <p:pic>
        <p:nvPicPr>
          <p:cNvPr id="65" name="Рисунок 64">
            <a:extLst>
              <a:ext uri="{FF2B5EF4-FFF2-40B4-BE49-F238E27FC236}">
                <a16:creationId xmlns:a16="http://schemas.microsoft.com/office/drawing/2014/main" id="{A51EF26E-78F8-1B4B-50A2-BBFB33181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0023" y="4466810"/>
            <a:ext cx="198000" cy="198000"/>
          </a:xfrm>
          <a:prstGeom prst="rect">
            <a:avLst/>
          </a:prstGeom>
        </p:spPr>
      </p:pic>
      <p:sp>
        <p:nvSpPr>
          <p:cNvPr id="67" name="TextBox 66">
            <a:extLst>
              <a:ext uri="{FF2B5EF4-FFF2-40B4-BE49-F238E27FC236}">
                <a16:creationId xmlns:a16="http://schemas.microsoft.com/office/drawing/2014/main" id="{57FD6B9F-87BF-9414-88BA-E9501E9C6FCD}"/>
              </a:ext>
            </a:extLst>
          </p:cNvPr>
          <p:cNvSpPr txBox="1"/>
          <p:nvPr/>
        </p:nvSpPr>
        <p:spPr>
          <a:xfrm>
            <a:off x="3465674" y="4479607"/>
            <a:ext cx="94854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" dirty="0"/>
              <a:t>PERCENTAGE OF PAYMENT BY CUSTOMER</a:t>
            </a:r>
            <a:endParaRPr lang="en-UA" sz="4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00FB19F-0BE4-BF02-3B3D-7D1B6CE883DA}"/>
              </a:ext>
            </a:extLst>
          </p:cNvPr>
          <p:cNvSpPr txBox="1"/>
          <p:nvPr/>
        </p:nvSpPr>
        <p:spPr>
          <a:xfrm>
            <a:off x="2159803" y="4792548"/>
            <a:ext cx="18630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/>
              <a:t>Reset to even split</a:t>
            </a:r>
            <a:endParaRPr lang="en-UA" sz="900" b="1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4307FAF-E776-0D91-A5A3-2234101B92B0}"/>
              </a:ext>
            </a:extLst>
          </p:cNvPr>
          <p:cNvSpPr txBox="1"/>
          <p:nvPr/>
        </p:nvSpPr>
        <p:spPr>
          <a:xfrm>
            <a:off x="2194305" y="4472936"/>
            <a:ext cx="32102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NC</a:t>
            </a:r>
            <a:endParaRPr lang="en-UA" sz="7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F25EB9C-A5BC-D14D-85FC-2E30F0B4C5B1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6ED24F-AB9A-4A49-AB5F-6CACBA8E1576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FB47B2B-CE70-4141-B558-05DEE2EB640A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623214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9BDF1B44-C0D1-8E42-AE0C-223EFEF5239C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C9F5418-3D85-4741-9510-721FF903F199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031190-3D06-F24D-B0B9-D9BD17F189F0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32523B-6928-5A41-835E-661E73B40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324" y="2301728"/>
            <a:ext cx="2667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296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5848CAAB-5DBC-AE4F-B88A-5F5838065B60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8FF217E-9AF5-C548-AFD3-3A85F9C01D05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2755CA9-7BAE-2843-85AF-92B9FFCEC03E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5B2353-56A2-6546-8980-6F6C9BAF4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6791" y="2290366"/>
            <a:ext cx="2884415" cy="619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1479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>
            <a:extLst>
              <a:ext uri="{FF2B5EF4-FFF2-40B4-BE49-F238E27FC236}">
                <a16:creationId xmlns:a16="http://schemas.microsoft.com/office/drawing/2014/main" id="{EB77B3B9-D5F5-F04B-9742-97E4250E9A83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0FE192B-9D39-B242-94E0-98061FA7BD38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DCACF61-FE5F-5E4C-A50A-EB6A0E0B8288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E8E1A2-2FD3-5C47-AB96-804F344C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5257" y="2067686"/>
            <a:ext cx="2987484" cy="6356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584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>
            <a:extLst>
              <a:ext uri="{FF2B5EF4-FFF2-40B4-BE49-F238E27FC236}">
                <a16:creationId xmlns:a16="http://schemas.microsoft.com/office/drawing/2014/main" id="{76C7EE56-C4E0-A941-BB2A-B141B214267D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9EE52D4-76DD-114B-9D2F-77CB514C6327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58E857B-4948-A54E-AC86-7B3F2AE3260D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36F237-A78F-C849-A998-71051F0AB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504" y="2067686"/>
            <a:ext cx="3008989" cy="645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F7949A74-85DB-0C4A-ADEB-D6EBCBD8D193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B5AC8C-4DE1-1A47-83D4-92C928AB52E8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04E55F3-02F1-804B-8109-9AC2E5B8D16C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591C9D-4BFC-7A40-9CE3-CE80F2D4D6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267" y="2158215"/>
            <a:ext cx="3005463" cy="645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7865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236089D-E2F9-1C46-926E-C54F4A21D39D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54DBCE-DEA8-6340-A71C-3F36B0F5BCBC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01B824-FC68-8F41-9C70-654DF8B1A345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30BAC4-BF5C-BE47-B4DC-D755ED80A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294" y="1970648"/>
            <a:ext cx="2991409" cy="6666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0314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10D96BFC-884D-AC89-7009-F1E42C8FA7BB}"/>
              </a:ext>
            </a:extLst>
          </p:cNvPr>
          <p:cNvSpPr/>
          <p:nvPr/>
        </p:nvSpPr>
        <p:spPr>
          <a:xfrm>
            <a:off x="1947961" y="2426496"/>
            <a:ext cx="2962078" cy="64262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21233D-DDF8-3FEC-8CC8-205B9A8AD81B}"/>
              </a:ext>
            </a:extLst>
          </p:cNvPr>
          <p:cNvSpPr txBox="1"/>
          <p:nvPr/>
        </p:nvSpPr>
        <p:spPr>
          <a:xfrm>
            <a:off x="2070793" y="2656449"/>
            <a:ext cx="276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&lt;</a:t>
            </a:r>
            <a:endParaRPr lang="en-UA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CC87AB-06E1-0D9A-6210-0B9F89007EA3}"/>
              </a:ext>
            </a:extLst>
          </p:cNvPr>
          <p:cNvSpPr txBox="1"/>
          <p:nvPr/>
        </p:nvSpPr>
        <p:spPr>
          <a:xfrm>
            <a:off x="3025042" y="2710310"/>
            <a:ext cx="8872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GROUP LINK</a:t>
            </a:r>
            <a:endParaRPr lang="en-UA" sz="105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A06A8F5-0889-944C-98C0-D722BB2AC51E}"/>
              </a:ext>
            </a:extLst>
          </p:cNvPr>
          <p:cNvSpPr txBox="1"/>
          <p:nvPr/>
        </p:nvSpPr>
        <p:spPr>
          <a:xfrm>
            <a:off x="2290181" y="3248040"/>
            <a:ext cx="12409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Activate group link</a:t>
            </a:r>
            <a:endParaRPr lang="en-UA" sz="900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4310EA8-FB59-D402-D9A2-B64FEB28B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3415" y="3248040"/>
            <a:ext cx="230832" cy="23083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7A0A27-4CC8-E51F-748F-A77FBC5ED323}"/>
              </a:ext>
            </a:extLst>
          </p:cNvPr>
          <p:cNvSpPr txBox="1"/>
          <p:nvPr/>
        </p:nvSpPr>
        <p:spPr>
          <a:xfrm>
            <a:off x="2290180" y="3631272"/>
            <a:ext cx="23576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Group link is an easy way for your friends to join your group without having to invite their phone number</a:t>
            </a:r>
            <a:endParaRPr lang="en-UA" sz="7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E7D10E5-D7A5-3400-7A12-ACE1A8EA316F}"/>
              </a:ext>
            </a:extLst>
          </p:cNvPr>
          <p:cNvSpPr txBox="1"/>
          <p:nvPr/>
        </p:nvSpPr>
        <p:spPr>
          <a:xfrm>
            <a:off x="2628894" y="4063685"/>
            <a:ext cx="12409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https://link</a:t>
            </a:r>
            <a:endParaRPr lang="en-UA" sz="900" dirty="0"/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FFDDBCC4-5F2D-F99A-159C-D00E20FFC6B3}"/>
              </a:ext>
            </a:extLst>
          </p:cNvPr>
          <p:cNvSpPr/>
          <p:nvPr/>
        </p:nvSpPr>
        <p:spPr>
          <a:xfrm>
            <a:off x="4243972" y="4024210"/>
            <a:ext cx="437529" cy="270307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7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854647-84D7-08AF-A0CE-A6EB43CD3AF8}"/>
              </a:ext>
            </a:extLst>
          </p:cNvPr>
          <p:cNvSpPr txBox="1"/>
          <p:nvPr/>
        </p:nvSpPr>
        <p:spPr>
          <a:xfrm>
            <a:off x="4251735" y="4054675"/>
            <a:ext cx="422002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SHARE</a:t>
            </a:r>
            <a:endParaRPr lang="en-UA" sz="7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0128FA-1ABA-E576-AB4A-74264CAC8E92}"/>
              </a:ext>
            </a:extLst>
          </p:cNvPr>
          <p:cNvSpPr txBox="1"/>
          <p:nvPr/>
        </p:nvSpPr>
        <p:spPr>
          <a:xfrm>
            <a:off x="2289836" y="4368094"/>
            <a:ext cx="235767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Anyone with the link can join the group</a:t>
            </a:r>
            <a:endParaRPr lang="en-UA" sz="700" dirty="0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314C5840-F558-ED22-4023-D402A97ABE9B}"/>
              </a:ext>
            </a:extLst>
          </p:cNvPr>
          <p:cNvSpPr/>
          <p:nvPr/>
        </p:nvSpPr>
        <p:spPr>
          <a:xfrm>
            <a:off x="2368527" y="4054675"/>
            <a:ext cx="244840" cy="239842"/>
          </a:xfrm>
          <a:prstGeom prst="ellipse">
            <a:avLst/>
          </a:prstGeom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Ссылка со сплошной заливкой">
            <a:extLst>
              <a:ext uri="{FF2B5EF4-FFF2-40B4-BE49-F238E27FC236}">
                <a16:creationId xmlns:a16="http://schemas.microsoft.com/office/drawing/2014/main" id="{4FA87131-446A-108A-7F5B-E6216E98B1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03292" y="4086941"/>
            <a:ext cx="175309" cy="17530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073D308-5802-A248-A009-A24AA57A186D}"/>
              </a:ext>
            </a:extLst>
          </p:cNvPr>
          <p:cNvSpPr txBox="1"/>
          <p:nvPr/>
        </p:nvSpPr>
        <p:spPr>
          <a:xfrm>
            <a:off x="1577563" y="9020013"/>
            <a:ext cx="3702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Copyright (c) December 28, 2018</a:t>
            </a:r>
          </a:p>
          <a:p>
            <a:pPr algn="ctr"/>
            <a:r>
              <a:rPr lang="en-US" dirty="0"/>
              <a:t>Jain Pranjal (India) All rights reserved.</a:t>
            </a:r>
            <a:endParaRPr lang="en-UA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FA23-70AF-2647-803C-9D452D19C240}"/>
              </a:ext>
            </a:extLst>
          </p:cNvPr>
          <p:cNvSpPr txBox="1"/>
          <p:nvPr/>
        </p:nvSpPr>
        <p:spPr>
          <a:xfrm>
            <a:off x="1739531" y="1106267"/>
            <a:ext cx="3378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Graphic Design Solutions for Bills </a:t>
            </a:r>
          </a:p>
          <a:p>
            <a:pPr algn="ctr"/>
            <a:r>
              <a:rPr lang="en-US" b="1" dirty="0"/>
              <a:t>Splitting Mobile Application</a:t>
            </a:r>
            <a:endParaRPr lang="en-UA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7C76C5-987A-EA4A-8EF9-64A918D5E8F9}"/>
              </a:ext>
            </a:extLst>
          </p:cNvPr>
          <p:cNvSpPr txBox="1"/>
          <p:nvPr/>
        </p:nvSpPr>
        <p:spPr>
          <a:xfrm>
            <a:off x="2452615" y="421847"/>
            <a:ext cx="1760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Work of Drawing</a:t>
            </a:r>
            <a:endParaRPr lang="en-UA" dirty="0"/>
          </a:p>
        </p:txBody>
      </p:sp>
    </p:spTree>
    <p:extLst>
      <p:ext uri="{BB962C8B-B14F-4D97-AF65-F5344CB8AC3E}">
        <p14:creationId xmlns:p14="http://schemas.microsoft.com/office/powerpoint/2010/main" val="3955142268"/>
      </p:ext>
    </p:extLst>
  </p:cSld>
  <p:clrMapOvr>
    <a:masterClrMapping/>
  </p:clrMapOvr>
</p:sld>
</file>

<file path=ppt/theme/theme1.xml><?xml version="1.0" encoding="utf-8"?>
<a:theme xmlns:a="http://schemas.openxmlformats.org/drawingml/2006/main" name="ppdefaulta4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pdefaulta4" id="{E9143DC0-A7E7-A64D-9F47-121129099BE0}" vid="{E27954F7-8A04-2842-BEF5-14E6241D65A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ppdefaulta4</Template>
  <TotalTime>0</TotalTime>
  <Words>1140</Words>
  <Application>Microsoft Macintosh PowerPoint</Application>
  <PresentationFormat>A4 Paper (210x297 mm)</PresentationFormat>
  <Paragraphs>311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Arial</vt:lpstr>
      <vt:lpstr>Calibri</vt:lpstr>
      <vt:lpstr>Calibri Light</vt:lpstr>
      <vt:lpstr>ppdefaulta4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Jain Pranjal</dc:creator>
  <cp:keywords/>
  <dc:description/>
  <cp:lastModifiedBy>Kristiana Aboud</cp:lastModifiedBy>
  <cp:revision>1</cp:revision>
  <dcterms:created xsi:type="dcterms:W3CDTF">2018-12-28T07:13:25Z</dcterms:created>
  <dcterms:modified xsi:type="dcterms:W3CDTF">2018-12-28T07:14:14Z</dcterms:modified>
  <cp:category/>
</cp:coreProperties>
</file>